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882" r:id="rId2"/>
  </p:sldMasterIdLst>
  <p:notesMasterIdLst>
    <p:notesMasterId r:id="rId58"/>
  </p:notesMasterIdLst>
  <p:handoutMasterIdLst>
    <p:handoutMasterId r:id="rId59"/>
  </p:handoutMasterIdLst>
  <p:sldIdLst>
    <p:sldId id="283" r:id="rId3"/>
    <p:sldId id="566" r:id="rId4"/>
    <p:sldId id="567" r:id="rId5"/>
    <p:sldId id="370" r:id="rId6"/>
    <p:sldId id="564" r:id="rId7"/>
    <p:sldId id="565" r:id="rId8"/>
    <p:sldId id="524" r:id="rId9"/>
    <p:sldId id="410" r:id="rId10"/>
    <p:sldId id="552" r:id="rId11"/>
    <p:sldId id="525" r:id="rId12"/>
    <p:sldId id="526" r:id="rId13"/>
    <p:sldId id="395" r:id="rId14"/>
    <p:sldId id="491" r:id="rId15"/>
    <p:sldId id="546" r:id="rId16"/>
    <p:sldId id="490" r:id="rId17"/>
    <p:sldId id="390" r:id="rId18"/>
    <p:sldId id="568" r:id="rId19"/>
    <p:sldId id="570" r:id="rId20"/>
    <p:sldId id="397" r:id="rId21"/>
    <p:sldId id="398" r:id="rId22"/>
    <p:sldId id="399" r:id="rId23"/>
    <p:sldId id="554" r:id="rId24"/>
    <p:sldId id="414" r:id="rId25"/>
    <p:sldId id="574" r:id="rId26"/>
    <p:sldId id="447" r:id="rId27"/>
    <p:sldId id="571" r:id="rId28"/>
    <p:sldId id="573" r:id="rId29"/>
    <p:sldId id="576" r:id="rId30"/>
    <p:sldId id="575" r:id="rId31"/>
    <p:sldId id="260" r:id="rId32"/>
    <p:sldId id="493" r:id="rId33"/>
    <p:sldId id="577" r:id="rId34"/>
    <p:sldId id="578" r:id="rId35"/>
    <p:sldId id="579" r:id="rId36"/>
    <p:sldId id="516" r:id="rId37"/>
    <p:sldId id="429" r:id="rId38"/>
    <p:sldId id="517" r:id="rId39"/>
    <p:sldId id="518" r:id="rId40"/>
    <p:sldId id="519" r:id="rId41"/>
    <p:sldId id="528" r:id="rId42"/>
    <p:sldId id="530" r:id="rId43"/>
    <p:sldId id="580" r:id="rId44"/>
    <p:sldId id="555" r:id="rId45"/>
    <p:sldId id="556" r:id="rId46"/>
    <p:sldId id="531" r:id="rId47"/>
    <p:sldId id="532" r:id="rId48"/>
    <p:sldId id="534" r:id="rId49"/>
    <p:sldId id="535" r:id="rId50"/>
    <p:sldId id="558" r:id="rId51"/>
    <p:sldId id="536" r:id="rId52"/>
    <p:sldId id="559" r:id="rId53"/>
    <p:sldId id="560" r:id="rId54"/>
    <p:sldId id="538" r:id="rId55"/>
    <p:sldId id="550" r:id="rId56"/>
    <p:sldId id="557" r:id="rId57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FFFFFF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00"/>
    <a:srgbClr val="990000"/>
    <a:srgbClr val="090A0B"/>
    <a:srgbClr val="02058C"/>
    <a:srgbClr val="660066"/>
    <a:srgbClr val="FFCC00"/>
    <a:srgbClr val="009999"/>
    <a:srgbClr val="6D6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03" autoAdjust="0"/>
    <p:restoredTop sz="92294" autoAdjust="0"/>
  </p:normalViewPr>
  <p:slideViewPr>
    <p:cSldViewPr>
      <p:cViewPr varScale="1">
        <p:scale>
          <a:sx n="114" d="100"/>
          <a:sy n="114" d="100"/>
        </p:scale>
        <p:origin x="1512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638"/>
    </p:cViewPr>
  </p:sorterViewPr>
  <p:notesViewPr>
    <p:cSldViewPr>
      <p:cViewPr varScale="1">
        <p:scale>
          <a:sx n="83" d="100"/>
          <a:sy n="83" d="100"/>
        </p:scale>
        <p:origin x="393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78B8324-74B6-472E-9B2D-DAF2F9541692}" type="datetimeFigureOut">
              <a:rPr lang="zh-CN" altLang="en-US"/>
              <a:pPr>
                <a:defRPr/>
              </a:pPr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B95043-7C99-4038-B5DC-BD4050676D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76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AF7394C-7A88-4663-9E2C-D3107622A224}" type="datetimeFigureOut">
              <a:rPr lang="zh-CN" altLang="en-US"/>
              <a:pPr>
                <a:defRPr/>
              </a:pPr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96D11E-7338-4CDA-8C9A-60AD196E8F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30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8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2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14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03C74-C43A-4580-AD05-913907122E47}" type="slidenum">
              <a:rPr lang="en-US" altLang="zh-CN"/>
              <a:pPr/>
              <a:t>16</a:t>
            </a:fld>
            <a:endParaRPr lang="en-US" altLang="zh-CN" dirty="0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85483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985F4-588B-420A-BF8D-6BAC760EA171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865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985F4-588B-420A-BF8D-6BAC760EA171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0038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982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55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7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5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9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1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85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096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50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0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6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18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44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0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91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4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B38F1F-4914-44C5-8534-F2772786A9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C070D-A97B-44DD-A61D-0D3B4180BAB5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655558B1-9F51-48EE-A1AA-81B227AF7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C58256F3-8AC1-46F8-94CB-55D2A1713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881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6D11E-7338-4CDA-8C9A-60AD196E8FA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5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A9E528-8105-4E29-B640-5FBB839C2FC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25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81375A-7CF1-43C0-B4C7-B782C6D7685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41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118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11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1E3DFD-4A80-4105-AB7F-712AAEE959B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921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B13D-F7F8-41C2-86B7-FE77A285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D4B4AD-23D3-47F5-9457-F43195D5B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4EA96-C951-497A-B5F9-1551731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40641-35C4-4AD2-92B2-821DBCEC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0226F-1891-4F6B-8E24-89254B8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9E528-8105-4E29-B640-5FBB839C2FCC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135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03721-8322-480F-9234-E1813D4F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BC726-C1C3-40FD-8730-7FADD973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ED740-6D1A-4BCA-9468-A4C076C3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24F344-E121-49E8-8518-1B87E149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3ED28-A60B-4581-8BF8-217547DB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3DCF-2C93-4580-871F-2CF3AD984C8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0137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C741-3890-411B-97C4-DF16092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DC89E-3806-4EED-921A-F1354027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7936A-117B-4989-B666-41A9F14D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C06AC-1B6F-4E33-AEC9-38F29463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E1246-4E79-45D5-92A4-87DABB62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55916-8665-4B86-B4E4-279D0D2B4A6A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313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159A-82EC-4250-A369-6D8DEAB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A7EF6-7B48-43D6-8C3F-0240E69C3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6E701-6A66-43AC-89EB-737C2A25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A61AA-D161-414A-BC2B-34B09CDC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18E4-0AF0-411B-9A02-1A42CAFA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C38DE-7978-4796-B677-985FD94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A07B3-63AA-4B47-95E3-AE55904DD8E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520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9E3A0-E3F4-490A-BCF0-9808387E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44E73-79F9-4A87-A5E5-8895D75C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6DB71-AB12-4F81-9A66-4BBF05AAA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529E5-4C7F-4453-BCBE-2754B6862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DB0D1C-1CE5-4AA8-9E95-9D755CC04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812E6F-C70D-451D-A00C-C9C385A9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A162A4-0629-4FBE-989A-A8F0C675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629F01-BB0C-4720-ABB6-056ECA61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1837-3C42-4163-B9FF-0F5271014470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2284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39300-E04A-42BA-AEA2-026D7307F2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lIns="72000" bIns="36000" anchor="t" anchorCtr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262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2D85AC-FAFC-48DD-82C0-E51D8285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2059C9-1A85-4508-B1A0-2191A75A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2CC4A-FB9C-431B-9200-A4F8A8E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2B4A-A96A-4D35-9195-14CEB66CEFA5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0204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8F40-240A-4654-A494-8DC0C8E9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D83A3-87A9-4828-9502-744816496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1D5CC-A2E7-4C45-9B55-205041BE5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9227F-689C-4053-A376-57BA8E25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9A7D46-FC2B-43A9-8E72-3DDB7034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3C36E-C7C6-40B7-97F9-84925210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9340-544A-4913-AA86-7D197D90BAA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17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253DCF-2C93-4580-871F-2CF3AD984C8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920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79F9-2F07-4C49-B426-D03D595A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304341-5045-4700-B83E-A681C36EB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E80D1-9F19-4CF5-8024-B982317F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7B198-E7DE-4598-97AF-3AE0AA7E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D274BA-1BFA-4D51-8253-1E034C76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CCE0F-B8CB-4DE6-ADAE-7B0D2DD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C8B8-9D62-48F7-8E35-1339B3F6646D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0691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2EBFB-BFEB-4A5A-AB12-15FF0DA8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8469F9-EA53-4854-ADFB-0CF7E4ADA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674A2-50A6-4F12-BABF-275E40AF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A56CF-5955-4CB9-B33E-7AF95C50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17421-2738-47AC-9839-850A5FD3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375A-7CF1-43C0-B4C7-B782C6D7685E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2923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6F64CC-2BB8-425E-A3A7-894902853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777D8-3D52-46AD-8349-D32BAF69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952D4-B07D-4A1E-AA6C-AEBDD34B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900930-A6C4-4C87-A55B-A5781940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5F9DA-779D-4B7C-90BA-42B6D904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D55916-8665-4B86-B4E4-279D0D2B4A6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64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6838"/>
            <a:ext cx="4038600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A07B3-63AA-4B47-95E3-AE55904DD8E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22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11837-3C42-4163-B9FF-0F527101447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111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A0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9D2EF960-DAB6-4688-A9F2-A643B11AB05F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30DBDF-8B30-4034-80E7-4FB75501CD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2500" y="1484313"/>
            <a:ext cx="914400" cy="91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17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22B4A-A96A-4D35-9195-14CEB66CEFA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101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799340-544A-4913-AA86-7D197D90BAA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878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B3C8B8-9D62-48F7-8E35-1339B3F6646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779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6838"/>
            <a:ext cx="82296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52800" y="64992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E7AFCD57-BADE-4B45-B9D6-2562B9FBD952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ltGray">
          <a:xfrm>
            <a:off x="-9525" y="0"/>
            <a:ext cx="188913" cy="6858000"/>
          </a:xfrm>
          <a:prstGeom prst="rect">
            <a:avLst/>
          </a:prstGeom>
          <a:solidFill>
            <a:srgbClr val="BABA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ltGray">
          <a:xfrm>
            <a:off x="0" y="404813"/>
            <a:ext cx="184150" cy="7207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ltGray">
          <a:xfrm>
            <a:off x="-14288" y="1128713"/>
            <a:ext cx="184151" cy="7207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ltGray">
          <a:xfrm>
            <a:off x="-14288" y="1847850"/>
            <a:ext cx="184151" cy="7207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ltGray">
          <a:xfrm>
            <a:off x="-14288" y="2552700"/>
            <a:ext cx="184151" cy="7207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rgbClr val="02058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rgbClr val="02058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2058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2058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2058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B6F2EE-C635-428D-BB17-27ECB2AB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8C6F9-925F-4029-8260-3E904758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F3229-F86A-435B-957F-9A96486E4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323F3-7AD8-468E-8B60-6B3993A6370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BF9F5-8EF9-4DEE-A6DF-82F915C0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3643E-4A24-4B25-89A2-ADB9DDEB0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CD57-BADE-4B45-B9D6-2562B9FBD95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85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lin@cug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2.png"/><Relationship Id="rId4" Type="http://schemas.openxmlformats.org/officeDocument/2006/relationships/tags" Target="../tags/tag4.xml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tags" Target="../tags/tag7.xml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6.xml"/><Relationship Id="rId16" Type="http://schemas.openxmlformats.org/officeDocument/2006/relationships/image" Target="../media/image52.png"/><Relationship Id="rId1" Type="http://schemas.openxmlformats.org/officeDocument/2006/relationships/tags" Target="../tags/tag5.xml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51.png"/><Relationship Id="rId10" Type="http://schemas.openxmlformats.org/officeDocument/2006/relationships/image" Target="../media/image40.png"/><Relationship Id="rId4" Type="http://schemas.openxmlformats.org/officeDocument/2006/relationships/tags" Target="../tags/tag8.xml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1.xml"/><Relationship Id="rId7" Type="http://schemas.openxmlformats.org/officeDocument/2006/relationships/image" Target="../media/image3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.xml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5.xml"/><Relationship Id="rId7" Type="http://schemas.openxmlformats.org/officeDocument/2006/relationships/image" Target="../media/image8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emf"/><Relationship Id="rId11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9128" y="2286112"/>
            <a:ext cx="5241855" cy="8957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Methods</a:t>
            </a:r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54350-2279-4958-98AE-44BD69D730B3}"/>
              </a:ext>
            </a:extLst>
          </p:cNvPr>
          <p:cNvSpPr txBox="1"/>
          <p:nvPr/>
        </p:nvSpPr>
        <p:spPr>
          <a:xfrm>
            <a:off x="2411760" y="3284984"/>
            <a:ext cx="4320480" cy="231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授课人</a:t>
            </a:r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万 林</a:t>
            </a:r>
            <a:br>
              <a:rPr lang="en-US" altLang="zh-CN" sz="36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wanlin@cug.edu.cn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Fall 2023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18D146-1F49-D24C-9750-2E4FD5940C24}"/>
              </a:ext>
            </a:extLst>
          </p:cNvPr>
          <p:cNvSpPr/>
          <p:nvPr/>
        </p:nvSpPr>
        <p:spPr>
          <a:xfrm>
            <a:off x="1871998" y="1179001"/>
            <a:ext cx="5122316" cy="1234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3411A3-8F31-BD43-8E00-47D638D1D04A}"/>
              </a:ext>
            </a:extLst>
          </p:cNvPr>
          <p:cNvSpPr/>
          <p:nvPr/>
        </p:nvSpPr>
        <p:spPr>
          <a:xfrm>
            <a:off x="-8445" y="0"/>
            <a:ext cx="47598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892C2-AC44-D444-A555-D9AEA9C26EB7}"/>
              </a:ext>
            </a:extLst>
          </p:cNvPr>
          <p:cNvSpPr txBox="1"/>
          <p:nvPr/>
        </p:nvSpPr>
        <p:spPr>
          <a:xfrm>
            <a:off x="1984453" y="1335461"/>
            <a:ext cx="48974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cs typeface="+mn-ea"/>
                <a:sym typeface="+mn-lt"/>
              </a:rPr>
              <a:t>计算方法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2D3FC-F8DE-4B48-9B45-78DC8942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60" y="55673"/>
            <a:ext cx="2809875" cy="725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080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7599CEF-E30B-4DA7-B68D-AC50E05919B0}"/>
              </a:ext>
            </a:extLst>
          </p:cNvPr>
          <p:cNvSpPr txBox="1"/>
          <p:nvPr/>
        </p:nvSpPr>
        <p:spPr>
          <a:xfrm>
            <a:off x="280151" y="836712"/>
            <a:ext cx="8716044" cy="554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天气预报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求解数值模式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微分方程组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传染病预测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常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微分方程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航天器轨道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常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微分方程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无人驾驶的安全性测试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偏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微分方程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对冲基金投资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通过数值计算快速得到股票及各类金融衍生品更真实的价格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保险公司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通过数值程序做保险精算分析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航空公司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— 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通过运筹优化算法来决策航线、机票价格、员工分派、燃油需求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… …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B6C2AEF-C583-4AFB-A621-F6F7079D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51" y="170379"/>
            <a:ext cx="4536504" cy="610319"/>
          </a:xfrm>
        </p:spPr>
        <p:txBody>
          <a:bodyPr>
            <a:normAutofit/>
          </a:bodyPr>
          <a:lstStyle/>
          <a:p>
            <a:pPr algn="l"/>
            <a:r>
              <a:rPr lang="zh-CN" altLang="en-US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计算方法的相关应用</a:t>
            </a:r>
          </a:p>
        </p:txBody>
      </p:sp>
    </p:spTree>
    <p:extLst>
      <p:ext uri="{BB962C8B-B14F-4D97-AF65-F5344CB8AC3E}">
        <p14:creationId xmlns:p14="http://schemas.microsoft.com/office/powerpoint/2010/main" val="271201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6" name="Rectangle 4">
            <a:extLst>
              <a:ext uri="{FF2B5EF4-FFF2-40B4-BE49-F238E27FC236}">
                <a16:creationId xmlns:a16="http://schemas.microsoft.com/office/drawing/2014/main" id="{92AD8E7A-5D5F-4A4F-B265-9408EB78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89" y="2409245"/>
            <a:ext cx="8783023" cy="12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科学计算的核心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800" u="sng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以计算机及数值计算软件</a:t>
            </a:r>
            <a:r>
              <a:rPr lang="en-US" altLang="zh-CN" sz="2800" b="0" u="sng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u="sng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2000" b="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000" b="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Mathematica</a:t>
            </a:r>
            <a:r>
              <a:rPr lang="zh-CN" altLang="en-US" sz="280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2800" b="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u="sng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为工具，以数学模型为基础进行模拟研究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9797" name="Rectangle 5">
            <a:extLst>
              <a:ext uri="{FF2B5EF4-FFF2-40B4-BE49-F238E27FC236}">
                <a16:creationId xmlns:a16="http://schemas.microsoft.com/office/drawing/2014/main" id="{F02F08B6-2993-4628-9A37-6050342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185513"/>
            <a:ext cx="7200800" cy="112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ts val="32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10107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现代科学的三个组成部分</a:t>
            </a:r>
            <a:r>
              <a:rPr lang="en-US" altLang="zh-CN" sz="2800" dirty="0">
                <a:solidFill>
                  <a:srgbClr val="010107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</a:p>
          <a:p>
            <a:pPr algn="l">
              <a:lnSpc>
                <a:spcPts val="32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srgbClr val="010107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科学理论</a:t>
            </a:r>
            <a:r>
              <a:rPr lang="en-US" altLang="zh-CN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科学实验</a:t>
            </a:r>
            <a:r>
              <a:rPr lang="en-US" altLang="zh-CN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科学计算</a:t>
            </a:r>
          </a:p>
        </p:txBody>
      </p:sp>
      <p:sp>
        <p:nvSpPr>
          <p:cNvPr id="289799" name="Text Box 7">
            <a:extLst>
              <a:ext uri="{FF2B5EF4-FFF2-40B4-BE49-F238E27FC236}">
                <a16:creationId xmlns:a16="http://schemas.microsoft.com/office/drawing/2014/main" id="{BD4A47ED-E308-4E0F-8699-B7F9180D6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27" y="294023"/>
            <a:ext cx="584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zh-CN" altLang="en-US" sz="3000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  <a:cs typeface="+mj-cs"/>
              </a:rPr>
              <a:t>计算方法的地位</a:t>
            </a:r>
          </a:p>
        </p:txBody>
      </p:sp>
      <p:sp>
        <p:nvSpPr>
          <p:cNvPr id="289801" name="Rectangle 9">
            <a:extLst>
              <a:ext uri="{FF2B5EF4-FFF2-40B4-BE49-F238E27FC236}">
                <a16:creationId xmlns:a16="http://schemas.microsoft.com/office/drawing/2014/main" id="{0595AE23-617D-4EB0-82F7-19CA1322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37" y="3861048"/>
            <a:ext cx="8751980" cy="192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BDB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66154" tIns="166154" rIns="166154" bIns="166154"/>
          <a:lstStyle/>
          <a:p>
            <a:pPr marL="457200" indent="-45720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促使一些边缘学科相继出现：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  计算数学、计算力学、计算化学、计算生物学</a:t>
            </a:r>
            <a:r>
              <a:rPr lang="en-US" altLang="zh-CN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...</a:t>
            </a:r>
          </a:p>
          <a:p>
            <a:pPr marL="457200" indent="-45720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深度学习中也要用到数值优化方法</a:t>
            </a:r>
          </a:p>
        </p:txBody>
      </p:sp>
    </p:spTree>
    <p:extLst>
      <p:ext uri="{BB962C8B-B14F-4D97-AF65-F5344CB8AC3E}">
        <p14:creationId xmlns:p14="http://schemas.microsoft.com/office/powerpoint/2010/main" val="159006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1F737-2F1D-41C2-A92F-899ECD71A7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564904"/>
            <a:ext cx="8333869" cy="3538209"/>
          </a:xfrm>
        </p:spPr>
        <p:txBody>
          <a:bodyPr>
            <a:normAutofit/>
          </a:bodyPr>
          <a:lstStyle/>
          <a:p>
            <a:pPr>
              <a:lnSpc>
                <a:spcPts val="3800"/>
              </a:lnSpc>
              <a:buClr>
                <a:schemeClr val="tx1"/>
              </a:buClr>
            </a:pP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转变认识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认识到理论分析是算法建立的基本任务，主动适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应这一特点</a:t>
            </a:r>
          </a:p>
          <a:p>
            <a:pPr>
              <a:lnSpc>
                <a:spcPts val="3800"/>
              </a:lnSpc>
              <a:buClr>
                <a:schemeClr val="tx1"/>
              </a:buClr>
            </a:pP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认真读书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搞清算法提出的动机、背景、原理和实现方法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3800"/>
              </a:lnSpc>
              <a:buClr>
                <a:schemeClr val="tx1"/>
              </a:buClr>
            </a:pPr>
            <a:r>
              <a:rPr lang="zh-CN" altLang="en-US" sz="2400" dirty="0"/>
              <a:t>从各种算法理论分析的学习中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提升推理证明能力</a:t>
            </a:r>
          </a:p>
          <a:p>
            <a:pPr>
              <a:lnSpc>
                <a:spcPts val="3800"/>
              </a:lnSpc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lnSpc>
                <a:spcPts val="3800"/>
              </a:lnSpc>
            </a:pPr>
            <a:r>
              <a:rPr lang="zh-CN" altLang="en-US" sz="2400" dirty="0"/>
              <a:t>认真进行算法的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编程训练</a:t>
            </a:r>
            <a:r>
              <a:rPr lang="zh-CN" altLang="en-US" sz="2400" dirty="0">
                <a:solidFill>
                  <a:srgbClr val="0000FF"/>
                </a:solidFill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与实践相结合</a:t>
            </a:r>
            <a:r>
              <a:rPr lang="en-US" altLang="zh-CN" sz="2400" b="1" baseline="30000" dirty="0">
                <a:solidFill>
                  <a:srgbClr val="7030A0"/>
                </a:solidFill>
              </a:rPr>
              <a:t>*</a:t>
            </a:r>
            <a:r>
              <a:rPr lang="zh-CN" altLang="en-US" sz="2400" dirty="0"/>
              <a:t>，提升学习兴趣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D99831-FFC6-4BDE-8E12-6A3686D423ED}"/>
              </a:ext>
            </a:extLst>
          </p:cNvPr>
          <p:cNvSpPr txBox="1"/>
          <p:nvPr/>
        </p:nvSpPr>
        <p:spPr>
          <a:xfrm>
            <a:off x="179512" y="1340768"/>
            <a:ext cx="8784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初学者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：公式多，理论分析复杂。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l"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我们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：如下几点学习方法，供大家参考</a:t>
            </a:r>
            <a:r>
              <a:rPr lang="zh-CN" altLang="en-US" sz="2000" dirty="0"/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D5951E-16A9-62BA-F54C-683D2B911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26" y="4797152"/>
            <a:ext cx="1593050" cy="8402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63C5CC-525D-47EE-9E02-6C3878B77A3E}"/>
              </a:ext>
            </a:extLst>
          </p:cNvPr>
          <p:cNvSpPr txBox="1"/>
          <p:nvPr/>
        </p:nvSpPr>
        <p:spPr>
          <a:xfrm>
            <a:off x="177022" y="462499"/>
            <a:ext cx="33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000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  <a:cs typeface="+mj-cs"/>
              </a:rPr>
              <a:t>课程的学习方法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92C6CDFA-9EA7-548A-A539-D36447226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7704" y="4509120"/>
            <a:ext cx="2448272" cy="13968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E71A55-9663-E30A-5700-D07E3D1B49BD}"/>
              </a:ext>
            </a:extLst>
          </p:cNvPr>
          <p:cNvSpPr txBox="1"/>
          <p:nvPr/>
        </p:nvSpPr>
        <p:spPr>
          <a:xfrm>
            <a:off x="1475656" y="6520542"/>
            <a:ext cx="6192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aseline="30000" dirty="0">
                <a:solidFill>
                  <a:srgbClr val="7030A0"/>
                </a:solidFill>
              </a:rPr>
              <a:t>*</a:t>
            </a:r>
            <a:r>
              <a:rPr lang="zh-CN" altLang="en-US" sz="1400" dirty="0">
                <a:solidFill>
                  <a:srgbClr val="7030A0"/>
                </a:solidFill>
              </a:rPr>
              <a:t>例</a:t>
            </a:r>
            <a:r>
              <a:rPr lang="zh-CN" altLang="en-US" sz="1200" dirty="0">
                <a:solidFill>
                  <a:srgbClr val="7030A0"/>
                </a:solidFill>
              </a:rPr>
              <a:t>：</a:t>
            </a:r>
            <a:r>
              <a:rPr lang="en-GB" altLang="zh-CN" sz="1200" i="1" dirty="0">
                <a:solidFill>
                  <a:srgbClr val="7030A0"/>
                </a:solidFill>
              </a:rPr>
              <a:t>Neural Feature Search for RGB-Infrared Person Re-Identification, CVPR 2021</a:t>
            </a:r>
            <a:endParaRPr lang="zh-CN" altLang="en-US" sz="1200" i="1" dirty="0">
              <a:solidFill>
                <a:srgbClr val="7030A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88B9C-3964-BE7E-BBC9-4167CD924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930786"/>
            <a:ext cx="947089" cy="947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05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82FB9-5201-46B4-AB6E-DCEDE5F2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4604"/>
            <a:ext cx="7886700" cy="1325563"/>
          </a:xfrm>
        </p:spPr>
        <p:txBody>
          <a:bodyPr/>
          <a:lstStyle/>
          <a:p>
            <a:pPr algn="l"/>
            <a:r>
              <a:rPr lang="zh-CN" altLang="zh-CN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  <a:sym typeface="Symbol" panose="05050102010706020507" pitchFamily="18" charset="2"/>
              </a:rPr>
              <a:t>课程所需基础</a:t>
            </a:r>
            <a:endParaRPr lang="zh-CN" altLang="en-US" sz="3000" b="1" dirty="0">
              <a:solidFill>
                <a:srgbClr val="99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3012FAD-6B20-4610-AB2A-D2FA44C15D6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73732" y="1700808"/>
            <a:ext cx="7886700" cy="109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algn="just">
              <a:spcBef>
                <a:spcPts val="0"/>
              </a:spcBef>
              <a:buNone/>
            </a:pPr>
            <a:r>
              <a:rPr lang="zh-CN" altLang="en-US" sz="36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数学基础：</a:t>
            </a:r>
            <a:endParaRPr lang="en-US" altLang="zh-CN" sz="36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lvl="1" indent="0" algn="just">
              <a:spcBef>
                <a:spcPts val="0"/>
              </a:spcBef>
              <a:buNone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 </a:t>
            </a:r>
            <a:r>
              <a:rPr lang="zh-CN" altLang="en-US" sz="36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高等数学、线性代数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CE1E60D-F67D-4940-BEC0-2F72C3625E14}"/>
              </a:ext>
            </a:extLst>
          </p:cNvPr>
          <p:cNvSpPr txBox="1">
            <a:spLocks/>
          </p:cNvSpPr>
          <p:nvPr/>
        </p:nvSpPr>
        <p:spPr bwMode="auto">
          <a:xfrm>
            <a:off x="107504" y="3291324"/>
            <a:ext cx="838458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rgbClr val="02058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rgbClr val="02058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rgbClr val="02058C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2058C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2058C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2058C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2058C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2058C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2058C"/>
                </a:solidFill>
                <a:latin typeface="+mn-lt"/>
              </a:defRPr>
            </a:lvl9pPr>
          </a:lstStyle>
          <a:p>
            <a:pPr marL="0" lvl="1" indent="0" algn="just">
              <a:spcBef>
                <a:spcPts val="0"/>
              </a:spcBef>
              <a:buNone/>
            </a:pPr>
            <a:r>
              <a:rPr lang="zh-CN" altLang="en-US" sz="3600" b="0" kern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计算机基础：</a:t>
            </a:r>
            <a:endParaRPr lang="en-US" altLang="zh-CN" sz="3600" b="0" kern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lvl="1" indent="0" algn="just">
              <a:spcBef>
                <a:spcPts val="0"/>
              </a:spcBef>
              <a:buNone/>
            </a:pPr>
            <a:r>
              <a:rPr lang="en-US" altLang="zh-CN" b="0" kern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              </a:t>
            </a:r>
          </a:p>
          <a:p>
            <a:pPr marL="0" lvl="1" indent="0" algn="just">
              <a:spcBef>
                <a:spcPts val="0"/>
              </a:spcBef>
              <a:buNone/>
            </a:pPr>
            <a:r>
              <a:rPr lang="zh-CN" altLang="en-US" sz="3200" b="0" kern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3200" b="0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3200" b="0" kern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或</a:t>
            </a:r>
            <a:r>
              <a:rPr lang="en-US" altLang="zh-CN" sz="3200" b="0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3200" b="0" kern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编程语言、数据结构</a:t>
            </a:r>
            <a:endParaRPr lang="zh-CN" altLang="en-US" b="0" kern="0" dirty="0">
              <a:solidFill>
                <a:schemeClr val="bg2">
                  <a:lumMod val="1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72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Text Box 2">
            <a:extLst>
              <a:ext uri="{FF2B5EF4-FFF2-40B4-BE49-F238E27FC236}">
                <a16:creationId xmlns:a16="http://schemas.microsoft.com/office/drawing/2014/main" id="{EBE08495-6293-4DBD-B1BA-AC7ADF2C6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62" y="2092569"/>
            <a:ext cx="18473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endParaRPr lang="zh-CN" altLang="zh-CN" sz="2215">
              <a:solidFill>
                <a:schemeClr val="tx1"/>
              </a:solidFill>
            </a:endParaRP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985D80A3-8DA5-4315-896C-210C5F4A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14601"/>
            <a:ext cx="8153400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954">
                <a:solidFill>
                  <a:schemeClr val="tx1"/>
                </a:solidFill>
              </a:rPr>
              <a:t>     </a:t>
            </a:r>
          </a:p>
        </p:txBody>
      </p:sp>
      <p:sp>
        <p:nvSpPr>
          <p:cNvPr id="367620" name="Rectangle 4">
            <a:extLst>
              <a:ext uri="{FF2B5EF4-FFF2-40B4-BE49-F238E27FC236}">
                <a16:creationId xmlns:a16="http://schemas.microsoft.com/office/drawing/2014/main" id="{3BEE0A3A-90A8-4951-8D7E-C11723BDE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404" y="260648"/>
            <a:ext cx="6915150" cy="590550"/>
          </a:xfrm>
          <a:noFill/>
          <a:ln/>
        </p:spPr>
        <p:txBody>
          <a:bodyPr anchor="b">
            <a:normAutofit fontScale="90000"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编程工具</a:t>
            </a:r>
            <a:r>
              <a:rPr lang="en-US" altLang="zh-CN" sz="3600" dirty="0">
                <a:solidFill>
                  <a:schemeClr val="accent5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en-US" altLang="zh-CN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MATLAB/Octave</a:t>
            </a:r>
          </a:p>
        </p:txBody>
      </p:sp>
      <p:sp>
        <p:nvSpPr>
          <p:cNvPr id="367621" name="Rectangle 5">
            <a:extLst>
              <a:ext uri="{FF2B5EF4-FFF2-40B4-BE49-F238E27FC236}">
                <a16:creationId xmlns:a16="http://schemas.microsoft.com/office/drawing/2014/main" id="{48932C51-BCE9-45F0-AE29-72032E844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04" y="795538"/>
            <a:ext cx="8869192" cy="22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kumimoji="0"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Matrix Laboratory</a:t>
            </a:r>
            <a:r>
              <a:rPr kumimoji="0" lang="en-US" altLang="zh-CN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矩阵实验室</a:t>
            </a:r>
            <a:r>
              <a:rPr lang="en-US" altLang="zh-CN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缩写</a:t>
            </a:r>
            <a:endParaRPr kumimoji="0" lang="en-US" altLang="zh-CN" sz="24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0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前身是</a:t>
            </a:r>
            <a:r>
              <a:rPr kumimoji="0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LINPACK</a:t>
            </a:r>
            <a:r>
              <a:rPr kumimoji="0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解线性方程</a:t>
            </a:r>
            <a:r>
              <a:rPr kumimoji="0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EISPACK</a:t>
            </a:r>
            <a:r>
              <a:rPr kumimoji="0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解特征值问题</a:t>
            </a:r>
            <a:r>
              <a:rPr kumimoji="0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FORTRAN</a:t>
            </a:r>
            <a:r>
              <a:rPr kumimoji="0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子程序库</a:t>
            </a:r>
            <a:endParaRPr kumimoji="0" lang="en-US" altLang="zh-CN" sz="2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1984</a:t>
            </a:r>
            <a:r>
              <a:rPr kumimoji="0"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年正式推出</a:t>
            </a:r>
            <a:r>
              <a:rPr kumimoji="0" lang="en-US" altLang="zh-CN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具有强大直观的计算功能，最新</a:t>
            </a:r>
            <a:r>
              <a:rPr kumimoji="0" lang="zh-CN" altLang="en-US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版本为</a:t>
            </a:r>
            <a:r>
              <a:rPr kumimoji="0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R2023b</a:t>
            </a:r>
            <a:r>
              <a:rPr kumimoji="0" lang="en-US" altLang="zh-CN" sz="24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kumimoji="0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https://</a:t>
            </a:r>
            <a:r>
              <a:rPr kumimoji="0" lang="en-US" altLang="zh-CN" sz="1600" b="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www.mathworks.com</a:t>
            </a:r>
            <a:r>
              <a:rPr kumimoji="0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/products/</a:t>
            </a:r>
            <a:r>
              <a:rPr kumimoji="0" lang="en-US" altLang="zh-CN" sz="1600" b="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new_products</a:t>
            </a:r>
            <a:r>
              <a:rPr kumimoji="0" lang="en-US" altLang="zh-CN" sz="1600" b="0" i="1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/release-</a:t>
            </a:r>
            <a:r>
              <a:rPr kumimoji="0" lang="en-US" altLang="zh-CN" sz="1600" b="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highlights.html</a:t>
            </a:r>
            <a:endParaRPr kumimoji="0" lang="zh-CN" altLang="en-US" sz="2800" b="0" i="1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28ACE9-57B7-8C00-5281-E794CE0C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09" y="3461849"/>
            <a:ext cx="2245157" cy="3233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93D367-6B74-D751-6072-513149D7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28" y="3461848"/>
            <a:ext cx="3093740" cy="3233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50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1520" y="980728"/>
            <a:ext cx="831818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tx1"/>
                </a:solidFill>
                <a:latin typeface="Times New Roman" pitchFamily="18" charset="0"/>
              </a:rPr>
              <a:t>一、学习要求</a:t>
            </a:r>
          </a:p>
          <a:p>
            <a:pPr algn="l">
              <a:spcBef>
                <a:spcPct val="50000"/>
              </a:spcBef>
            </a:pPr>
            <a:r>
              <a:rPr kumimoji="1"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• </a:t>
            </a: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认真听课、独立思考</a:t>
            </a:r>
            <a:endParaRPr kumimoji="1"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• </a:t>
            </a: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按时完成</a:t>
            </a:r>
            <a:r>
              <a:rPr kumimoji="1" lang="zh-CN" altLang="en-US" sz="24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作业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12356" y="201458"/>
            <a:ext cx="3719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000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  <a:cs typeface="+mj-cs"/>
              </a:rPr>
              <a:t>课程要求及评分标准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D40757-5E2D-4C93-95E4-7E5FF92FE0AF}"/>
              </a:ext>
            </a:extLst>
          </p:cNvPr>
          <p:cNvSpPr txBox="1"/>
          <p:nvPr/>
        </p:nvSpPr>
        <p:spPr>
          <a:xfrm>
            <a:off x="251520" y="4653136"/>
            <a:ext cx="8856984" cy="179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800">
                <a:solidFill>
                  <a:srgbClr val="FF0000"/>
                </a:solidFill>
                <a:latin typeface="Times New Roman" pitchFamily="18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三、答疑安排</a:t>
            </a:r>
            <a:endParaRPr lang="en-US" altLang="zh-CN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•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暂定每周四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10:30-12:00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计算机学院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604 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需提前预约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• TA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答疑时间可安排在晚上，也需提前预约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A19984-7239-40CE-BD81-BB12091BECE4}"/>
              </a:ext>
            </a:extLst>
          </p:cNvPr>
          <p:cNvSpPr txBox="1"/>
          <p:nvPr/>
        </p:nvSpPr>
        <p:spPr>
          <a:xfrm>
            <a:off x="251520" y="2646566"/>
            <a:ext cx="7848872" cy="21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1"/>
                </a:solidFill>
                <a:latin typeface="Times New Roman" pitchFamily="18" charset="0"/>
              </a:rPr>
              <a:t>二、评分标准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• </a:t>
            </a: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平时成绩：</a:t>
            </a: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10%</a:t>
            </a:r>
            <a:r>
              <a:rPr kumimoji="1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（考勤</a:t>
            </a: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kumimoji="1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课堂表现）</a:t>
            </a:r>
            <a:endParaRPr kumimoji="1" lang="en-US" altLang="zh-CN" sz="24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         </a:t>
            </a:r>
            <a:r>
              <a:rPr kumimoji="1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20%</a:t>
            </a:r>
            <a:r>
              <a:rPr kumimoji="1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（课后作业）</a:t>
            </a: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kumimoji="1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20%</a:t>
            </a:r>
            <a:r>
              <a:rPr kumimoji="1"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（课内上机）</a:t>
            </a:r>
            <a:endParaRPr kumimoji="1" lang="en-US" altLang="zh-CN" sz="24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• </a:t>
            </a: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期末考试：</a:t>
            </a:r>
            <a:r>
              <a:rPr kumimoji="1"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50%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63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zh-CN" altLang="en-US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本课程的主要内容</a:t>
            </a:r>
          </a:p>
        </p:txBody>
      </p:sp>
      <p:sp>
        <p:nvSpPr>
          <p:cNvPr id="67587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51520" y="4725144"/>
            <a:ext cx="4681538" cy="495300"/>
          </a:xfrm>
        </p:spPr>
        <p:txBody>
          <a:bodyPr>
            <a:normAutofit fontScale="25000" lnSpcReduction="20000"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kumimoji="1" lang="zh-CN" altLang="en-US" sz="1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课时：</a:t>
            </a:r>
            <a:r>
              <a:rPr kumimoji="1" lang="en-US" altLang="zh-CN" sz="1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40</a:t>
            </a:r>
            <a:r>
              <a:rPr kumimoji="1" lang="zh-CN" altLang="en-US" sz="1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学时</a:t>
            </a:r>
            <a:r>
              <a:rPr kumimoji="1" lang="en-US" altLang="zh-CN" sz="1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+8</a:t>
            </a:r>
            <a:r>
              <a:rPr kumimoji="1" lang="zh-CN" altLang="en-US" sz="1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课时</a:t>
            </a:r>
            <a:endParaRPr kumimoji="1" lang="en-US" altLang="zh-CN" sz="1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sz="4000" b="1" dirty="0">
              <a:latin typeface="Times New Roman" pitchFamily="18" charset="0"/>
            </a:endParaRPr>
          </a:p>
        </p:txBody>
      </p:sp>
      <p:sp>
        <p:nvSpPr>
          <p:cNvPr id="8" name="Rectangle 3"/>
          <p:cNvSpPr txBox="1">
            <a:spLocks noRot="1" noChangeArrowheads="1"/>
          </p:cNvSpPr>
          <p:nvPr/>
        </p:nvSpPr>
        <p:spPr bwMode="auto">
          <a:xfrm>
            <a:off x="370870" y="1124744"/>
            <a:ext cx="468147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kumimoji="1" lang="zh-CN" altLang="en-US" sz="2800" kern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一、绪论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二、非线性方程</a:t>
            </a:r>
            <a:r>
              <a:rPr kumimoji="1" lang="zh-CN" altLang="en-US" sz="2800" kern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的解法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三、线性</a:t>
            </a:r>
            <a:r>
              <a:rPr kumimoji="1" lang="zh-CN" altLang="en-US" sz="2800" kern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方程组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的解法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四、插值法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五、曲线拟合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4815561" y="1263135"/>
            <a:ext cx="4267838" cy="325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六、数值微分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七、数值积分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八、数值优化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九、微分方程求解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9219F1E6-D7AE-4B62-B550-C0C3BA005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5661248"/>
            <a:ext cx="5257800" cy="546945"/>
          </a:xfrm>
          <a:prstGeom prst="rect">
            <a:avLst/>
          </a:prstGeom>
          <a:noFill/>
          <a:ln w="19050">
            <a:solidFill>
              <a:srgbClr val="C5152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954" dirty="0">
                <a:solidFill>
                  <a:srgbClr val="0000FF"/>
                </a:solidFill>
              </a:rPr>
              <a:t>内容多！任务重！难度大！</a:t>
            </a:r>
            <a:endParaRPr lang="zh-CN" altLang="en-US" sz="2954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pic>
        <p:nvPicPr>
          <p:cNvPr id="10" name="Picture 12" descr="AMCONFUS">
            <a:extLst>
              <a:ext uri="{FF2B5EF4-FFF2-40B4-BE49-F238E27FC236}">
                <a16:creationId xmlns:a16="http://schemas.microsoft.com/office/drawing/2014/main" id="{1EDE1968-7EEE-4F7C-AF77-856A1D61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97152"/>
            <a:ext cx="829930" cy="141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7A76B5-25D4-4E93-822A-413DB05E6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26515"/>
            <a:ext cx="2500931" cy="2500931"/>
          </a:xfrm>
          <a:prstGeom prst="rect">
            <a:avLst/>
          </a:prstGeom>
        </p:spPr>
      </p:pic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46648" y="215817"/>
            <a:ext cx="3250704" cy="634082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教材与参考资料</a:t>
            </a: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755576" y="1703835"/>
            <a:ext cx="5542448" cy="12320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John H. Mathews, Kurtas D. Fink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，周璐等 译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数值方法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(MATLAB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版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 (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第四版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).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电子工业出版社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2017.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1C20A6-AC2F-4B59-960C-2B8523CA1B6B}"/>
              </a:ext>
            </a:extLst>
          </p:cNvPr>
          <p:cNvSpPr txBox="1"/>
          <p:nvPr/>
        </p:nvSpPr>
        <p:spPr>
          <a:xfrm>
            <a:off x="325238" y="1103565"/>
            <a:ext cx="202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课程教材：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B2D4AD-11ED-4EE4-A16E-8B9607459898}"/>
              </a:ext>
            </a:extLst>
          </p:cNvPr>
          <p:cNvSpPr txBox="1"/>
          <p:nvPr/>
        </p:nvSpPr>
        <p:spPr>
          <a:xfrm>
            <a:off x="226620" y="432030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参考教材：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F2C65-9F6F-4378-886A-35922ACFB25A}"/>
              </a:ext>
            </a:extLst>
          </p:cNvPr>
          <p:cNvSpPr txBox="1"/>
          <p:nvPr/>
        </p:nvSpPr>
        <p:spPr>
          <a:xfrm>
            <a:off x="752153" y="4830251"/>
            <a:ext cx="515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6858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孙志忠等</a:t>
            </a:r>
            <a:r>
              <a:rPr lang="zh-CN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著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，计算方法与实习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6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版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东南大学出版社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2022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8E111BC-9D04-E3AB-C0B3-C8026DAC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46" y="4149080"/>
            <a:ext cx="184325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4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46648" y="215817"/>
            <a:ext cx="3250704" cy="634082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教材与参考资料</a:t>
            </a: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755576" y="1703835"/>
            <a:ext cx="5542448" cy="12320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李庆扬等著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数值分析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版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).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华中科技大学出版社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2018.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1C20A6-AC2F-4B59-960C-2B8523CA1B6B}"/>
              </a:ext>
            </a:extLst>
          </p:cNvPr>
          <p:cNvSpPr txBox="1"/>
          <p:nvPr/>
        </p:nvSpPr>
        <p:spPr>
          <a:xfrm>
            <a:off x="331378" y="1116675"/>
            <a:ext cx="202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参考教材：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F2C65-9F6F-4378-886A-35922ACFB25A}"/>
              </a:ext>
            </a:extLst>
          </p:cNvPr>
          <p:cNvSpPr txBox="1"/>
          <p:nvPr/>
        </p:nvSpPr>
        <p:spPr>
          <a:xfrm>
            <a:off x="752153" y="4830251"/>
            <a:ext cx="5156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6858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Timothy Sauer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著，裴玉茹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马庚宇译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 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数值分析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第二版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).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机械工业出版社，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2017.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84C175-AA95-3073-39D2-C4FE4E09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052735"/>
            <a:ext cx="1865327" cy="23762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9D9ADF-A536-0E3C-DC89-A68D50671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22" y="4317978"/>
            <a:ext cx="2324205" cy="23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98A5-1F54-4EC8-AE0D-6733A4C07F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95736" y="1556792"/>
            <a:ext cx="4608512" cy="5760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CN" altLang="en-US" sz="16000" b="1" dirty="0">
                <a:latin typeface="仿宋" panose="02010609060101010101" pitchFamily="49" charset="-122"/>
                <a:ea typeface="仿宋" panose="02010609060101010101" pitchFamily="49" charset="-122"/>
              </a:rPr>
              <a:t>第一章 预备知</a:t>
            </a:r>
            <a:r>
              <a:rPr lang="zh-CN" altLang="en-US" sz="14400" b="1" dirty="0">
                <a:latin typeface="仿宋" panose="02010609060101010101" pitchFamily="49" charset="-122"/>
                <a:ea typeface="仿宋" panose="02010609060101010101" pitchFamily="49" charset="-122"/>
              </a:rPr>
              <a:t>识</a:t>
            </a:r>
            <a:endParaRPr lang="en-US" altLang="zh-CN" sz="1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B28846-C7DA-44BD-98AF-B7EA86C41592}"/>
              </a:ext>
            </a:extLst>
          </p:cNvPr>
          <p:cNvSpPr txBox="1"/>
          <p:nvPr/>
        </p:nvSpPr>
        <p:spPr>
          <a:xfrm>
            <a:off x="2879812" y="2420888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1.1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微积分回顾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1.2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二进制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1.3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误差分析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23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DCE-7AAA-41F5-92FC-244267FA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什么是计算方法</a:t>
            </a:r>
            <a:r>
              <a:rPr lang="en-US" altLang="zh-CN" sz="22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(Computational Methods)</a:t>
            </a:r>
            <a:r>
              <a:rPr lang="zh-CN" altLang="en-US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F81DE-DF41-4664-B166-8E63B1588C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6256" y="1044157"/>
            <a:ext cx="8731488" cy="3176931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  <a:spcBef>
                <a:spcPts val="0"/>
              </a:spcBef>
              <a:buClr>
                <a:srgbClr val="090A0B"/>
              </a:buClr>
            </a:pP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sz="28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或称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近似计算方法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及其相关理论的课程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相结合的一门学科</a:t>
            </a:r>
            <a:endParaRPr lang="en-US" altLang="zh-CN" sz="25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上开发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数值算法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5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近似解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342900" lvl="1" indent="0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zh-CN" altLang="en-US" sz="25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例：</a:t>
            </a:r>
            <a:r>
              <a:rPr lang="zh-CN" altLang="en-US" sz="2500" dirty="0">
                <a:latin typeface="KaiTi" panose="02010609060101010101" pitchFamily="49" charset="-122"/>
                <a:ea typeface="KaiTi" panose="02010609060101010101" pitchFamily="49" charset="-122"/>
              </a:rPr>
              <a:t>计算</a:t>
            </a:r>
            <a:endParaRPr lang="en-US" altLang="zh-CN" sz="25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lvl="1" indent="0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altLang="zh-CN" sz="25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lvl="1" indent="0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altLang="zh-CN" sz="2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25B79-F78D-DAAC-7668-8BF171E4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43513"/>
            <a:ext cx="4968552" cy="289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C587A3-992D-871C-6D5A-AA8202EEA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82776"/>
            <a:ext cx="3136900" cy="330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5D5674-F643-B637-402D-219318B98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939" y="4028054"/>
            <a:ext cx="3397882" cy="625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BFEDC9-5E86-98B0-E795-ED85C090FABC}"/>
              </a:ext>
            </a:extLst>
          </p:cNvPr>
          <p:cNvSpPr txBox="1"/>
          <p:nvPr/>
        </p:nvSpPr>
        <p:spPr>
          <a:xfrm>
            <a:off x="5022304" y="2874246"/>
            <a:ext cx="351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数学模型不能求出问题的精确解</a:t>
            </a:r>
          </a:p>
        </p:txBody>
      </p:sp>
    </p:spTree>
    <p:extLst>
      <p:ext uri="{BB962C8B-B14F-4D97-AF65-F5344CB8AC3E}">
        <p14:creationId xmlns:p14="http://schemas.microsoft.com/office/powerpoint/2010/main" val="21934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BFAE2-9AAD-40AE-84B6-51F5A005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76" y="176163"/>
            <a:ext cx="3466728" cy="562074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1.1 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微积分回顾</a:t>
            </a:r>
            <a:endParaRPr lang="zh-CN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FB79A-2B03-4351-9757-C71B3D24F5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764704"/>
            <a:ext cx="8426032" cy="941407"/>
          </a:xfrm>
          <a:ln w="19050">
            <a:solidFill>
              <a:srgbClr val="C51526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kern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极限、连续性、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求导、</a:t>
            </a:r>
            <a:r>
              <a:rPr lang="zh-CN" altLang="en-US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中值定理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、积分</a:t>
            </a:r>
            <a:r>
              <a:rPr lang="zh-CN" altLang="en-US" sz="2400" b="1" kern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、序列与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级数以及</a:t>
            </a:r>
            <a:r>
              <a:rPr lang="en-US" altLang="zh-CN" sz="2400" b="1" kern="12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Taylor</a:t>
            </a:r>
            <a:r>
              <a:rPr lang="zh-CN" altLang="en-US" sz="2400" b="1" kern="12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展开</a:t>
            </a:r>
            <a:r>
              <a:rPr lang="zh-CN" altLang="en-US" sz="2400" b="1" kern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0C7DBC-9E0E-46D9-B918-89699AABF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7" y="2613021"/>
            <a:ext cx="8075239" cy="6781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F596C1-C316-4115-ABD1-197771D285C0}"/>
              </a:ext>
            </a:extLst>
          </p:cNvPr>
          <p:cNvSpPr txBox="1"/>
          <p:nvPr/>
        </p:nvSpPr>
        <p:spPr>
          <a:xfrm>
            <a:off x="251520" y="1856527"/>
            <a:ext cx="346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2058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连续函数的介值定理</a:t>
            </a:r>
          </a:p>
        </p:txBody>
      </p:sp>
      <p:pic>
        <p:nvPicPr>
          <p:cNvPr id="8" name="Picture 89" descr="D:\数学家\LAGRANGE.BMP">
            <a:hlinkClick r:id="" action="ppaction://noaction"/>
            <a:extLst>
              <a:ext uri="{FF2B5EF4-FFF2-40B4-BE49-F238E27FC236}">
                <a16:creationId xmlns:a16="http://schemas.microsoft.com/office/drawing/2014/main" id="{3317F5BB-1485-4231-B546-F847152C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61" y="3381954"/>
            <a:ext cx="1101923" cy="16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F43FA3-AD47-4F0D-BF64-910D1853F623}"/>
              </a:ext>
            </a:extLst>
          </p:cNvPr>
          <p:cNvSpPr txBox="1"/>
          <p:nvPr/>
        </p:nvSpPr>
        <p:spPr>
          <a:xfrm>
            <a:off x="327576" y="3498037"/>
            <a:ext cx="591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i="1" dirty="0">
                <a:solidFill>
                  <a:srgbClr val="02058C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Lagrange</a:t>
            </a:r>
            <a:r>
              <a:rPr lang="zh-CN" altLang="en-US" sz="2800" dirty="0">
                <a:solidFill>
                  <a:srgbClr val="02058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中值定理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894A10-6DA1-4741-8422-68F62F495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3" y="4198084"/>
            <a:ext cx="6215095" cy="2095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F4285E-B74A-9E25-95A9-2601C6A02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04" y="5085184"/>
            <a:ext cx="1124184" cy="1441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6F4913-EF0E-3EA3-9C4D-8E911392054E}"/>
              </a:ext>
            </a:extLst>
          </p:cNvPr>
          <p:cNvSpPr txBox="1"/>
          <p:nvPr/>
        </p:nvSpPr>
        <p:spPr>
          <a:xfrm>
            <a:off x="7798999" y="6460334"/>
            <a:ext cx="1124184" cy="34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00FF"/>
                </a:solidFill>
                <a:latin typeface="Monotype Corsiva" panose="03010101010201010101" pitchFamily="66" charset="0"/>
                <a:cs typeface="Apple Chancery" panose="03020702040506060504" pitchFamily="66" charset="-79"/>
              </a:rPr>
              <a:t>Brook Taylor</a:t>
            </a:r>
            <a:endParaRPr lang="zh-CN" altLang="en-US" sz="1600" b="0" dirty="0">
              <a:solidFill>
                <a:srgbClr val="0000FF"/>
              </a:solidFill>
              <a:latin typeface="Monotype Corsiva" panose="03010101010201010101" pitchFamily="66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222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60CA0-C9BB-455D-8210-4D0EBF9D44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299" y="677447"/>
            <a:ext cx="7715250" cy="549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）十进制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整数</a:t>
            </a:r>
            <a:r>
              <a:rPr lang="zh-CN" altLang="en-US" sz="2400" dirty="0">
                <a:latin typeface="+mn-ea"/>
              </a:rPr>
              <a:t>与二进制之间的转换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ECDC5-68B3-4210-B076-DBF254749015}"/>
              </a:ext>
            </a:extLst>
          </p:cNvPr>
          <p:cNvSpPr txBox="1"/>
          <p:nvPr/>
        </p:nvSpPr>
        <p:spPr>
          <a:xfrm>
            <a:off x="746878" y="1142445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例：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21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67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1563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077D6B-F33C-4AFB-AAB6-F5FA7E77C622}"/>
              </a:ext>
            </a:extLst>
          </p:cNvPr>
          <p:cNvSpPr txBox="1"/>
          <p:nvPr/>
        </p:nvSpPr>
        <p:spPr>
          <a:xfrm>
            <a:off x="179512" y="21513"/>
            <a:ext cx="408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1.2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二进制回顾</a:t>
            </a:r>
            <a:endParaRPr lang="zh-CN" altLang="en-US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D5F0E5-08AE-478C-8F3F-ED65E2338644}"/>
              </a:ext>
            </a:extLst>
          </p:cNvPr>
          <p:cNvSpPr txBox="1"/>
          <p:nvPr/>
        </p:nvSpPr>
        <p:spPr>
          <a:xfrm>
            <a:off x="746878" y="1758190"/>
            <a:ext cx="6177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答案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10101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1000011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11000011011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7C72AFB-FA80-43AE-BE4B-E15B67A5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9" y="2414327"/>
            <a:ext cx="7161648" cy="52322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）十进制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分数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与二进制之间的转换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889B50-927D-4EED-A5CE-41CDD86DE386}"/>
              </a:ext>
            </a:extLst>
          </p:cNvPr>
          <p:cNvSpPr txBox="1"/>
          <p:nvPr/>
        </p:nvSpPr>
        <p:spPr>
          <a:xfrm>
            <a:off x="753774" y="291723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例：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0.7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CA4517-39AF-4413-86AA-D392A274830B}"/>
              </a:ext>
            </a:extLst>
          </p:cNvPr>
          <p:cNvSpPr txBox="1"/>
          <p:nvPr/>
        </p:nvSpPr>
        <p:spPr>
          <a:xfrm>
            <a:off x="2896093" y="2933923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答案：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C2A6F6-DB5C-4C4D-8F19-C049EA45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40" y="2972268"/>
            <a:ext cx="1433593" cy="4465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555939-78B4-4417-9294-8A9169ED800B}"/>
              </a:ext>
            </a:extLst>
          </p:cNvPr>
          <p:cNvSpPr txBox="1"/>
          <p:nvPr/>
        </p:nvSpPr>
        <p:spPr>
          <a:xfrm>
            <a:off x="680" y="3715129"/>
            <a:ext cx="41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800" b="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800" b="0" dirty="0">
                <a:solidFill>
                  <a:schemeClr val="tx2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）科学计数法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ED0BAA-C68A-4CA3-8F3E-2CC04ED77FF9}"/>
              </a:ext>
            </a:extLst>
          </p:cNvPr>
          <p:cNvSpPr txBox="1"/>
          <p:nvPr/>
        </p:nvSpPr>
        <p:spPr>
          <a:xfrm>
            <a:off x="925645" y="4292772"/>
            <a:ext cx="7704856" cy="8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将十进制小数点移位并乘以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的幂，是表示实数的标准方法之一，通常称之为科学计数法。 例如：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8AC914-4C9A-3623-3893-B8C4DCDF9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958" y="5266202"/>
            <a:ext cx="4174230" cy="12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8" grpId="0"/>
      <p:bldP spid="12" grpId="0" animBg="1"/>
      <p:bldP spid="13" grpId="0"/>
      <p:bldP spid="14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55C4C2C-DEDD-4189-A5A9-CB5058C19CA2}"/>
              </a:ext>
            </a:extLst>
          </p:cNvPr>
          <p:cNvSpPr txBox="1"/>
          <p:nvPr/>
        </p:nvSpPr>
        <p:spPr>
          <a:xfrm>
            <a:off x="230888" y="908720"/>
            <a:ext cx="160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例</a:t>
            </a:r>
            <a:r>
              <a:rPr lang="en-US" altLang="zh-CN" sz="3200" dirty="0">
                <a:solidFill>
                  <a:schemeClr val="tx1"/>
                </a:solidFill>
              </a:rPr>
              <a:t>1.1</a:t>
            </a:r>
            <a:r>
              <a:rPr lang="zh-CN" altLang="en-US" sz="3200" dirty="0">
                <a:solidFill>
                  <a:schemeClr val="tx1"/>
                </a:solidFill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B52ADD-CD5F-499C-BEBB-53CA89549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888048"/>
            <a:ext cx="3825304" cy="8197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077D6B-F33C-4AFB-AAB6-F5FA7E77C622}"/>
              </a:ext>
            </a:extLst>
          </p:cNvPr>
          <p:cNvSpPr txBox="1"/>
          <p:nvPr/>
        </p:nvSpPr>
        <p:spPr>
          <a:xfrm>
            <a:off x="271243" y="94185"/>
            <a:ext cx="408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1.3.</a:t>
            </a:r>
            <a:r>
              <a:rPr lang="zh-CN" altLang="en-US" sz="3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误差分析</a:t>
            </a:r>
            <a:r>
              <a:rPr lang="en-US" altLang="zh-CN" sz="3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Picture 1027" descr="AMCONFUS">
            <a:extLst>
              <a:ext uri="{FF2B5EF4-FFF2-40B4-BE49-F238E27FC236}">
                <a16:creationId xmlns:a16="http://schemas.microsoft.com/office/drawing/2014/main" id="{9EF604DA-7194-42E9-858F-5B9D1E4C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3016"/>
            <a:ext cx="1584176" cy="213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B87720-9DB0-BC3E-CCE7-BFBD777C2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716884"/>
            <a:ext cx="3694404" cy="50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48C1-AC2F-4BEE-AF85-B615B3A8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3007246" cy="504056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1.3.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误差分析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18D54B31-6D66-452D-AEA1-9BDBEA427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908720"/>
            <a:ext cx="693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误差的来源与分类 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C450B21-1540-4937-9AB5-EF27476EA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412776"/>
            <a:ext cx="7455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模型误差  </a:t>
            </a:r>
            <a:r>
              <a:rPr lang="en-US" altLang="zh-CN" sz="2400" dirty="0">
                <a:solidFill>
                  <a:srgbClr val="008000"/>
                </a:solidFill>
                <a:ea typeface="楷体_GB2312" pitchFamily="49" charset="-122"/>
              </a:rPr>
              <a:t>Modeling Error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8000"/>
                </a:solidFill>
                <a:ea typeface="楷体_GB2312" pitchFamily="49" charset="-122"/>
              </a:rPr>
              <a:t>      </a:t>
            </a:r>
            <a:r>
              <a:rPr lang="en-US" altLang="zh-CN" sz="2000" dirty="0">
                <a:solidFill>
                  <a:schemeClr val="tx1"/>
                </a:solidFill>
                <a:ea typeface="楷体_GB2312" pitchFamily="49" charset="-122"/>
              </a:rPr>
              <a:t>—— 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从实际问题中抽象出数学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ea typeface="楷体_GB2312" pitchFamily="49" charset="-122"/>
              </a:rPr>
              <a:t>模型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时产生的误差              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E2A68611-FD38-4CD0-87F5-767A7C5F1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64" y="2449349"/>
            <a:ext cx="81094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观测误差  </a:t>
            </a:r>
            <a:r>
              <a:rPr lang="en-US" altLang="zh-CN" sz="2400" dirty="0">
                <a:solidFill>
                  <a:srgbClr val="008000"/>
                </a:solidFill>
                <a:ea typeface="楷体_GB2312" pitchFamily="49" charset="-122"/>
              </a:rPr>
              <a:t>Measurement Error </a:t>
            </a:r>
            <a:endParaRPr lang="en-US" altLang="zh-CN" sz="2000" dirty="0">
              <a:solidFill>
                <a:srgbClr val="008000"/>
              </a:solidFill>
              <a:ea typeface="楷体_GB2312" pitchFamily="49" charset="-122"/>
            </a:endParaRPr>
          </a:p>
          <a:p>
            <a:pPr algn="l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楷体_GB2312" pitchFamily="49" charset="-122"/>
              </a:rPr>
              <a:t>     ——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通过测量得到模型中的参数值导致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ea typeface="楷体_GB2312" pitchFamily="49" charset="-122"/>
              </a:rPr>
              <a:t>输入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数据的误差             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21ED8CCF-CC4C-4909-B92A-E4EC7AA6E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3632446"/>
            <a:ext cx="83087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ea typeface="楷体_GB2312" pitchFamily="49" charset="-122"/>
              </a:rPr>
              <a:t>舍入误差  </a:t>
            </a:r>
            <a:r>
              <a:rPr lang="en-US" altLang="zh-CN" sz="2400" dirty="0">
                <a:solidFill>
                  <a:srgbClr val="008000"/>
                </a:solidFill>
                <a:ea typeface="楷体_GB2312" pitchFamily="49" charset="-122"/>
              </a:rPr>
              <a:t>Roundoff  Error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楷体_GB2312" pitchFamily="49" charset="-122"/>
              </a:rPr>
              <a:t>     ——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由于计算机字长有限而在数值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ea typeface="楷体_GB2312" pitchFamily="49" charset="-122"/>
              </a:rPr>
              <a:t>运算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的每一步所产生的误差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D655F2A-288D-4E3E-BFB4-B2EFFD18C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4806629"/>
            <a:ext cx="794869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ea typeface="楷体_GB2312" pitchFamily="49" charset="-122"/>
              </a:rPr>
              <a:t>截断误差 </a:t>
            </a:r>
            <a:r>
              <a:rPr lang="en-US" altLang="zh-CN" sz="2400" dirty="0">
                <a:solidFill>
                  <a:srgbClr val="008000"/>
                </a:solidFill>
                <a:ea typeface="楷体_GB2312" pitchFamily="49" charset="-122"/>
              </a:rPr>
              <a:t>Truncation Error 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ea typeface="楷体_GB2312" pitchFamily="49" charset="-122"/>
              </a:rPr>
              <a:t>      </a:t>
            </a:r>
            <a:r>
              <a:rPr lang="en-US" altLang="zh-CN" sz="2000" dirty="0">
                <a:solidFill>
                  <a:schemeClr val="tx1"/>
                </a:solidFill>
                <a:ea typeface="楷体_GB2312" pitchFamily="49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近似求解时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ea typeface="楷体_GB2312" pitchFamily="49" charset="-122"/>
              </a:rPr>
              <a:t>算法</a:t>
            </a: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产生的结果误差</a:t>
            </a:r>
            <a:endParaRPr lang="en-US" altLang="zh-CN" sz="2000" dirty="0">
              <a:solidFill>
                <a:schemeClr val="tx1"/>
              </a:solidFill>
              <a:ea typeface="楷体_GB2312" pitchFamily="49" charset="-122"/>
            </a:endParaRPr>
          </a:p>
          <a:p>
            <a:pPr marL="800100" lvl="1" indent="-34290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构造数值算法时，用有限过程替代无限过程；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的计算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marL="800100" lvl="1" indent="-34290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用容易计算的方法代替不容易计算的方法</a:t>
            </a:r>
            <a:endParaRPr lang="en-US" altLang="zh-CN" sz="20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00100" lvl="1" indent="-342900" algn="l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C5F69C-06A8-8B4B-91BB-439701284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031" y="5592276"/>
            <a:ext cx="419100" cy="31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1A003B-2663-869E-96B6-2E818B2E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191" y="6316659"/>
            <a:ext cx="2919373" cy="541341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F6C7504A-B439-AE68-D720-AF57F1144AA4}"/>
              </a:ext>
            </a:extLst>
          </p:cNvPr>
          <p:cNvSpPr/>
          <p:nvPr/>
        </p:nvSpPr>
        <p:spPr>
          <a:xfrm>
            <a:off x="539552" y="3717032"/>
            <a:ext cx="288032" cy="144016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1AB3B3-C487-FE47-F92D-BDC4C4630509}"/>
              </a:ext>
            </a:extLst>
          </p:cNvPr>
          <p:cNvSpPr txBox="1"/>
          <p:nvPr/>
        </p:nvSpPr>
        <p:spPr>
          <a:xfrm>
            <a:off x="129570" y="3016181"/>
            <a:ext cx="553998" cy="29330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数值计算重点关注</a:t>
            </a:r>
          </a:p>
        </p:txBody>
      </p:sp>
    </p:spTree>
    <p:extLst>
      <p:ext uri="{BB962C8B-B14F-4D97-AF65-F5344CB8AC3E}">
        <p14:creationId xmlns:p14="http://schemas.microsoft.com/office/powerpoint/2010/main" val="409174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utoUpdateAnimBg="0"/>
      <p:bldP spid="5" grpId="0" autoUpdateAnimBg="0"/>
      <p:bldP spid="6" grpId="0" autoUpdateAnimBg="0"/>
      <p:bldP spid="7" grpId="0" autoUpdateAnimBg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48C1-AC2F-4BEE-AF85-B615B3A8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3007246" cy="504056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1.3.</a:t>
            </a: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误差分析</a:t>
            </a:r>
            <a:r>
              <a:rPr lang="en-US" altLang="zh-CN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3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Text Box 13">
            <a:extLst>
              <a:ext uri="{FF2B5EF4-FFF2-40B4-BE49-F238E27FC236}">
                <a16:creationId xmlns:a16="http://schemas.microsoft.com/office/drawing/2014/main" id="{18D54B31-6D66-452D-AEA1-9BDBEA427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908720"/>
            <a:ext cx="693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误差的来源与分类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E05425-48B4-36D1-64AA-55B0289AFFA1}"/>
              </a:ext>
            </a:extLst>
          </p:cNvPr>
          <p:cNvSpPr txBox="1"/>
          <p:nvPr/>
        </p:nvSpPr>
        <p:spPr>
          <a:xfrm>
            <a:off x="501917" y="1772816"/>
            <a:ext cx="814016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不同的数值方法，进行误差估计的侧重点也不同</a:t>
            </a:r>
            <a:endParaRPr lang="en-US" altLang="zh-CN" sz="2800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/>
            <a:endParaRPr lang="en-US" altLang="zh-CN" sz="32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线性方程组数值求解</a:t>
            </a:r>
            <a:r>
              <a:rPr lang="zh-CN" altLang="en-US" sz="32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中，主要讨论输入数据的误差和舍入误差的</a:t>
            </a:r>
            <a:r>
              <a:rPr lang="zh-CN" altLang="en-US" sz="32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传播</a:t>
            </a:r>
            <a:endParaRPr lang="en-US" altLang="zh-CN" sz="3200" b="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数值积分和微分</a:t>
            </a:r>
            <a:r>
              <a:rPr lang="zh-CN" altLang="en-US" sz="32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中，重点分析各种方法的</a:t>
            </a:r>
            <a:r>
              <a:rPr lang="zh-CN" altLang="en-US" sz="32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截断误差</a:t>
            </a:r>
          </a:p>
        </p:txBody>
      </p:sp>
    </p:spTree>
    <p:extLst>
      <p:ext uri="{BB962C8B-B14F-4D97-AF65-F5344CB8AC3E}">
        <p14:creationId xmlns:p14="http://schemas.microsoft.com/office/powerpoint/2010/main" val="332457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1505">
            <a:extLst>
              <a:ext uri="{FF2B5EF4-FFF2-40B4-BE49-F238E27FC236}">
                <a16:creationId xmlns:a16="http://schemas.microsoft.com/office/drawing/2014/main" id="{C36A6436-E00E-4CAA-9B83-910D23F1494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8520" y="188640"/>
            <a:ext cx="5076056" cy="40466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（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）绝对误差和相对误差</a:t>
            </a:r>
          </a:p>
        </p:txBody>
      </p:sp>
      <p:sp>
        <p:nvSpPr>
          <p:cNvPr id="21507" name="副标题 21506">
            <a:extLst>
              <a:ext uri="{FF2B5EF4-FFF2-40B4-BE49-F238E27FC236}">
                <a16:creationId xmlns:a16="http://schemas.microsoft.com/office/drawing/2014/main" id="{8BF6A67A-7483-47AD-AE17-D283414C18F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752971"/>
            <a:ext cx="8532948" cy="223224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定义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1.1  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设精确值   的近似值为   ，则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绝对误差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是 </a:t>
            </a:r>
          </a:p>
          <a:p>
            <a:pPr algn="l"/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	                           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		</a:t>
            </a:r>
          </a:p>
          <a:p>
            <a:pPr algn="l"/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简称误差。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C5A36-E217-4AC9-AC8B-89994BF227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73784"/>
            <a:ext cx="187757" cy="226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88AD1C-3B97-4AB0-B275-A125DEAA44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23" y="811105"/>
            <a:ext cx="315773" cy="313639"/>
          </a:xfrm>
          <a:prstGeom prst="rect">
            <a:avLst/>
          </a:prstGeom>
        </p:spPr>
      </p:pic>
      <p:sp>
        <p:nvSpPr>
          <p:cNvPr id="12" name="副标题 24578">
            <a:extLst>
              <a:ext uri="{FF2B5EF4-FFF2-40B4-BE49-F238E27FC236}">
                <a16:creationId xmlns:a16="http://schemas.microsoft.com/office/drawing/2014/main" id="{EC12AF2E-40D2-4026-AAC5-984E6673C885}"/>
              </a:ext>
            </a:extLst>
          </p:cNvPr>
          <p:cNvSpPr txBox="1">
            <a:spLocks noChangeArrowheads="1"/>
          </p:cNvSpPr>
          <p:nvPr/>
        </p:nvSpPr>
        <p:spPr>
          <a:xfrm>
            <a:off x="338808" y="3042356"/>
            <a:ext cx="8640960" cy="942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zh-CN" altLang="en-US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例如：甲打字每</a:t>
            </a:r>
            <a:r>
              <a:rPr lang="en-US" altLang="zh-CN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100</a:t>
            </a:r>
            <a:r>
              <a:rPr lang="zh-CN" altLang="en-US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个错一个，乙打字每</a:t>
            </a:r>
            <a:r>
              <a:rPr lang="en-US" altLang="zh-CN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1000</a:t>
            </a:r>
            <a:r>
              <a:rPr lang="zh-CN" altLang="en-US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个错一个。</a:t>
            </a:r>
          </a:p>
          <a:p>
            <a:pPr algn="l" fontAlgn="auto">
              <a:spcAft>
                <a:spcPts val="0"/>
              </a:spcAft>
            </a:pPr>
            <a:r>
              <a:rPr lang="zh-CN" altLang="en-US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他们的绝对误差都是错</a:t>
            </a:r>
            <a:r>
              <a:rPr lang="en-US" altLang="zh-CN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5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个，但显然乙要准确些。</a:t>
            </a:r>
            <a:endParaRPr lang="en-US" altLang="zh-CN" sz="5900" b="1" dirty="0">
              <a:solidFill>
                <a:schemeClr val="tx1">
                  <a:lumMod val="95000"/>
                  <a:lumOff val="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A18CD6-E941-4AA1-8E43-DD65A74C9034}"/>
              </a:ext>
            </a:extLst>
          </p:cNvPr>
          <p:cNvSpPr txBox="1"/>
          <p:nvPr/>
        </p:nvSpPr>
        <p:spPr>
          <a:xfrm>
            <a:off x="1259632" y="2241686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只用绝对误差还不能说明数的近似程度。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C8D2D7-4B77-49E8-92DD-E6C7A98FED0D}"/>
              </a:ext>
            </a:extLst>
          </p:cNvPr>
          <p:cNvSpPr txBox="1"/>
          <p:nvPr/>
        </p:nvSpPr>
        <p:spPr>
          <a:xfrm>
            <a:off x="279054" y="4038186"/>
            <a:ext cx="819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定义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1.2 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设精确值  的近似值为   ，则</a:t>
            </a:r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相对误差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是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F592DE-CC5C-44FD-9821-DD2411601F98}"/>
              </a:ext>
            </a:extLst>
          </p:cNvPr>
          <p:cNvSpPr txBox="1"/>
          <p:nvPr/>
        </p:nvSpPr>
        <p:spPr>
          <a:xfrm>
            <a:off x="0" y="5284727"/>
            <a:ext cx="8089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相对误差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</a:p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        甲：                              乙： 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4743CD-231B-41C6-B93A-B5838EACD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10" y="4194731"/>
            <a:ext cx="187757" cy="2261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7B905A-2A61-4DE8-A175-2B87FA914A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49080"/>
            <a:ext cx="315773" cy="3136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CE375D-9417-629D-2AF8-3FD7C9AE0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4107" y="5592057"/>
            <a:ext cx="2299205" cy="7753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2FB760-B308-350E-61A5-C48408054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6096" y="5740679"/>
            <a:ext cx="2476936" cy="4981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12E98D-D311-8415-E72C-1697E78668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3214" y="1263538"/>
            <a:ext cx="5263917" cy="4163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067A28-1025-4B26-A12C-57BA95882743}"/>
              </a:ext>
            </a:extLst>
          </p:cNvPr>
          <p:cNvSpPr txBox="1"/>
          <p:nvPr/>
        </p:nvSpPr>
        <p:spPr>
          <a:xfrm>
            <a:off x="6790114" y="121822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三种形式均可</a:t>
            </a:r>
            <a:r>
              <a:rPr kumimoji="1" lang="en-US" altLang="zh-CN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kumimoji="1" lang="zh-CN" altLang="en-US" sz="240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5F3FC1D-E7B3-BBEA-C39D-19EA1F5AF8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8616" y="4586227"/>
            <a:ext cx="4851400" cy="6985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986F354-3C69-5AB6-2BBE-038B1B6AE8C9}"/>
              </a:ext>
            </a:extLst>
          </p:cNvPr>
          <p:cNvSpPr txBox="1"/>
          <p:nvPr/>
        </p:nvSpPr>
        <p:spPr>
          <a:xfrm>
            <a:off x="6142042" y="4663447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三种形式均可</a:t>
            </a:r>
            <a:r>
              <a:rPr kumimoji="1" lang="en-US" altLang="zh-CN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kumimoji="1" lang="zh-CN" altLang="en-US" sz="240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1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  <p:bldP spid="12" grpId="0"/>
      <p:bldP spid="6" grpId="0"/>
      <p:bldP spid="2" grpId="0"/>
      <p:bldP spid="4" grpId="0"/>
      <p:bldP spid="11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9744C2E0-271C-6698-2465-86A8E4AC1720}"/>
              </a:ext>
            </a:extLst>
          </p:cNvPr>
          <p:cNvSpPr txBox="1"/>
          <p:nvPr/>
        </p:nvSpPr>
        <p:spPr>
          <a:xfrm>
            <a:off x="971600" y="1754813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若               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 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称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      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为近似值    的</a:t>
            </a:r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绝对误差限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kumimoji="1"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若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       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称       为近似值    的</a:t>
            </a:r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相对误差限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22529" name="标题 21505">
            <a:extLst>
              <a:ext uri="{FF2B5EF4-FFF2-40B4-BE49-F238E27FC236}">
                <a16:creationId xmlns:a16="http://schemas.microsoft.com/office/drawing/2014/main" id="{C36A6436-E00E-4CAA-9B83-910D23F1494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8520" y="188640"/>
            <a:ext cx="5076056" cy="40466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（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2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）绝对误差和相对误差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C5A36-E217-4AC9-AC8B-89994BF227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87" y="873784"/>
            <a:ext cx="187757" cy="2261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48A4D7-9FEE-D189-254E-313440D1F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8512" y="788570"/>
            <a:ext cx="304800" cy="393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C1C57D-2D50-E884-5F41-DA3DAEDA8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16" y="836712"/>
            <a:ext cx="342900" cy="330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E1B701-7F05-E4CA-87FE-6FCF9BACBB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7" y="1171145"/>
            <a:ext cx="315773" cy="3136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263D5A-AAD3-FB3F-948D-9152A4CD2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09" y="1837137"/>
            <a:ext cx="609600" cy="3937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D667C9-8CCE-8CE6-AF3B-427910B6B3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838723"/>
            <a:ext cx="315773" cy="3136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9D6528E-7407-F1E0-1882-C1E0171835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71" y="2323273"/>
            <a:ext cx="315773" cy="31363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EBD14D9-4E97-AC58-DFB4-E84F1F559D34}"/>
              </a:ext>
            </a:extLst>
          </p:cNvPr>
          <p:cNvSpPr txBox="1"/>
          <p:nvPr/>
        </p:nvSpPr>
        <p:spPr>
          <a:xfrm>
            <a:off x="235809" y="2926265"/>
            <a:ext cx="7301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有了误差限以后，就可以刻画近似值的精度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E302647-0466-3FDD-911B-E689CD4743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9425" y="3422238"/>
            <a:ext cx="2082974" cy="48918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CB921FD-2E4F-D1E6-FB69-BC620AE39F48}"/>
              </a:ext>
            </a:extLst>
          </p:cNvPr>
          <p:cNvSpPr txBox="1"/>
          <p:nvPr/>
        </p:nvSpPr>
        <p:spPr>
          <a:xfrm>
            <a:off x="1187624" y="4554654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2206014-9F25-47DC-9A16-5DBAB0E705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1445" y="4602739"/>
            <a:ext cx="3089200" cy="3542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43FA6B7-05E8-823B-7EB4-9CF5D8BB9D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623" y="3911420"/>
            <a:ext cx="1185895" cy="2558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5126BB1-16CB-DB0D-4974-154E3374B367}"/>
              </a:ext>
            </a:extLst>
          </p:cNvPr>
          <p:cNvCxnSpPr/>
          <p:nvPr/>
        </p:nvCxnSpPr>
        <p:spPr>
          <a:xfrm>
            <a:off x="7131570" y="5805264"/>
            <a:ext cx="28579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DE02B6E-00E7-2D72-150D-1052B1AF175B}"/>
              </a:ext>
            </a:extLst>
          </p:cNvPr>
          <p:cNvSpPr txBox="1"/>
          <p:nvPr/>
        </p:nvSpPr>
        <p:spPr>
          <a:xfrm>
            <a:off x="5679861" y="3863991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1CC02B-51AB-CD47-0DD0-209D628512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02360" y="2326809"/>
            <a:ext cx="609600" cy="29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777E4B-7D4D-9F14-B617-4744510FB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7500" y="1874664"/>
            <a:ext cx="1384300" cy="33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F58C2E-2A01-5958-04F9-D86C6A3ACC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7908" y="2286191"/>
            <a:ext cx="1485900" cy="330200"/>
          </a:xfrm>
          <a:prstGeom prst="rect">
            <a:avLst/>
          </a:prstGeom>
        </p:spPr>
      </p:pic>
      <p:sp>
        <p:nvSpPr>
          <p:cNvPr id="21507" name="副标题 21506">
            <a:extLst>
              <a:ext uri="{FF2B5EF4-FFF2-40B4-BE49-F238E27FC236}">
                <a16:creationId xmlns:a16="http://schemas.microsoft.com/office/drawing/2014/main" id="{8BF6A67A-7483-47AD-AE17-D283414C18F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12" y="752971"/>
            <a:ext cx="8532948" cy="223224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由于精确值  无法得到，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lang="zh-CN" altLang="en-US" sz="2800" b="1" dirty="0">
                <a:latin typeface="+mj-ea"/>
                <a:ea typeface="+mj-ea"/>
              </a:rPr>
              <a:t>和    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不好计算，实际中一般估计    的误差范围。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      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2664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E999B9F-8331-1C54-6CBB-771DCEF9D57A}"/>
              </a:ext>
            </a:extLst>
          </p:cNvPr>
          <p:cNvSpPr txBox="1"/>
          <p:nvPr/>
        </p:nvSpPr>
        <p:spPr>
          <a:xfrm>
            <a:off x="791580" y="737409"/>
            <a:ext cx="7560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虽然表示了近似值的准确程度，但用此形式进行数值计算太麻烦了，我们希望</a:t>
            </a:r>
            <a:r>
              <a:rPr lang="zh-CN" altLang="en-US" sz="2600" dirty="0">
                <a:solidFill>
                  <a:srgbClr val="FF0000"/>
                </a:solidFill>
                <a:latin typeface="+mn-ea"/>
                <a:ea typeface="+mn-ea"/>
              </a:rPr>
              <a:t>数本身就能显示出其准确程度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。</a:t>
            </a:r>
            <a:endParaRPr lang="zh-CN" altLang="en-US" sz="2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B6C2FC-3FBC-4816-890A-23C662F5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9080"/>
            <a:ext cx="8856984" cy="1000512"/>
          </a:xfrm>
        </p:spPr>
        <p:txBody>
          <a:bodyPr>
            <a:normAutofit/>
          </a:bodyPr>
          <a:lstStyle/>
          <a:p>
            <a:r>
              <a:rPr lang="en-US" altLang="zh-CN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(3) </a:t>
            </a:r>
            <a:r>
              <a:rPr lang="zh-CN" alt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有效数字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5A439F-C112-4460-86D7-4489D1162D1A}"/>
              </a:ext>
            </a:extLst>
          </p:cNvPr>
          <p:cNvSpPr txBox="1"/>
          <p:nvPr/>
        </p:nvSpPr>
        <p:spPr>
          <a:xfrm>
            <a:off x="305780" y="2132856"/>
            <a:ext cx="85324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当精确值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数位较多时，计算机常采用“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四舍五入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”的方法取前面的若干位作为其近似值。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788065-D101-3ADF-0ED7-7091E7E0567E}"/>
              </a:ext>
            </a:extLst>
          </p:cNvPr>
          <p:cNvSpPr txBox="1"/>
          <p:nvPr/>
        </p:nvSpPr>
        <p:spPr>
          <a:xfrm>
            <a:off x="408699" y="2982431"/>
            <a:ext cx="4501553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：</a:t>
            </a:r>
            <a:r>
              <a:rPr kumimoji="1" lang="en-US" altLang="zh-CN" sz="28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kumimoji="1" lang="en-US" altLang="zh-CN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3.14159265358......</a:t>
            </a:r>
          </a:p>
          <a:p>
            <a:pPr algn="l"/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        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6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en-US" altLang="zh-CN" sz="26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3.1416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6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0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en-US" altLang="zh-CN" sz="26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3.141592654</a:t>
            </a:r>
            <a:r>
              <a:rPr kumimoji="1" lang="zh-CN" altLang="en-US" sz="2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1" lang="en-US" altLang="zh-CN" sz="26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kumimoji="1"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F79B88-E88D-8EDB-F79A-9038F993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498246"/>
            <a:ext cx="2197100" cy="355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8AFFC8-4E80-1C0C-1F34-E30FBF0A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80" y="3959765"/>
            <a:ext cx="3213100" cy="292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8FC2D5-B2D6-C5F2-DA5A-EA63C14D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530" y="4767810"/>
            <a:ext cx="4648200" cy="3429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4EAE23F-A8F2-B179-1737-8CFD7BE7F268}"/>
              </a:ext>
            </a:extLst>
          </p:cNvPr>
          <p:cNvSpPr txBox="1"/>
          <p:nvPr/>
        </p:nvSpPr>
        <p:spPr>
          <a:xfrm>
            <a:off x="305780" y="5139189"/>
            <a:ext cx="8532440" cy="9541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这些近似值的误差限都不超过该近似值的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最后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位的半个单位</a:t>
            </a:r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A3F5CF-973B-9DCE-9A3C-F4451BD4D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861122"/>
            <a:ext cx="792088" cy="3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6C2FC-3FBC-4816-890A-23C662F5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9080"/>
            <a:ext cx="8856984" cy="1000512"/>
          </a:xfrm>
        </p:spPr>
        <p:txBody>
          <a:bodyPr>
            <a:normAutofit/>
          </a:bodyPr>
          <a:lstStyle/>
          <a:p>
            <a:r>
              <a:rPr lang="en-US" altLang="zh-CN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(3) </a:t>
            </a:r>
            <a:r>
              <a:rPr lang="zh-CN" alt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有效数字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EB43FD3-524D-4FAE-8F4B-F6EEF46CB2D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95288" y="836712"/>
            <a:ext cx="8153400" cy="180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定义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zh-CN" sz="2800" b="1" dirty="0"/>
              <a:t>如果近似值  的误差限不超过某一位的半个单位，若该位数字到   的第一位非零数字共有</a:t>
            </a:r>
            <a:r>
              <a:rPr lang="zh-CN" altLang="zh-CN" sz="2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sz="2800" b="1" dirty="0"/>
              <a:t>位，那么这</a:t>
            </a:r>
            <a:r>
              <a:rPr lang="zh-CN" altLang="zh-CN" sz="2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sz="2800" b="1" dirty="0"/>
              <a:t>位数字称为   的</a:t>
            </a:r>
            <a:r>
              <a:rPr lang="zh-CN" sz="2800" b="1" dirty="0">
                <a:solidFill>
                  <a:srgbClr val="0000FF"/>
                </a:solidFill>
              </a:rPr>
              <a:t>有效数字</a:t>
            </a:r>
            <a:r>
              <a:rPr lang="zh-CN" sz="2800" b="1" dirty="0"/>
              <a:t>，并称   </a:t>
            </a:r>
            <a:r>
              <a:rPr lang="zh-CN" altLang="en-US" sz="2800" b="1" dirty="0"/>
              <a:t>具</a:t>
            </a:r>
            <a:r>
              <a:rPr lang="zh-CN" sz="2800" b="1" dirty="0"/>
              <a:t>有</a:t>
            </a:r>
            <a:r>
              <a:rPr lang="zh-CN" altLang="zh-CN" sz="2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sz="2800" b="1" dirty="0"/>
              <a:t>位</a:t>
            </a:r>
            <a:r>
              <a:rPr lang="zh-CN" sz="2800" b="1" dirty="0">
                <a:solidFill>
                  <a:srgbClr val="0000FF"/>
                </a:solidFill>
              </a:rPr>
              <a:t>有效数字</a:t>
            </a:r>
            <a:r>
              <a:rPr lang="zh-CN" altLang="en-US" sz="2800" b="1" dirty="0"/>
              <a:t>。</a:t>
            </a:r>
            <a:endParaRPr lang="zh-CN" sz="2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ED395C-F3D5-9858-F74B-6874C6CF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28" y="922645"/>
            <a:ext cx="266700" cy="292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76D9F6-634D-F4F1-7CFE-A0E0F8A6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269430"/>
            <a:ext cx="266700" cy="292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1CB6A2-8D80-2D4A-FF71-E509A362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96" y="1691174"/>
            <a:ext cx="266700" cy="2921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867C2D-189E-6D35-9B26-66C8D639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52" y="1697410"/>
            <a:ext cx="266700" cy="29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0EA7DC-F220-8F0A-419A-DA0804DA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007171"/>
            <a:ext cx="3723099" cy="421829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9BF14200-B44A-C328-6833-906930BB2AE7}"/>
              </a:ext>
            </a:extLst>
          </p:cNvPr>
          <p:cNvSpPr/>
          <p:nvPr/>
        </p:nvSpPr>
        <p:spPr>
          <a:xfrm rot="5400000">
            <a:off x="4347772" y="1674209"/>
            <a:ext cx="221776" cy="2509620"/>
          </a:xfrm>
          <a:prstGeom prst="leftBrace">
            <a:avLst>
              <a:gd name="adj1" fmla="val 8333"/>
              <a:gd name="adj2" fmla="val 505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F5F994-B154-7634-6FDB-EF0CF7687806}"/>
              </a:ext>
            </a:extLst>
          </p:cNvPr>
          <p:cNvSpPr txBox="1"/>
          <p:nvPr/>
        </p:nvSpPr>
        <p:spPr>
          <a:xfrm>
            <a:off x="4139952" y="2472857"/>
            <a:ext cx="577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1800" b="1" dirty="0">
                <a:solidFill>
                  <a:schemeClr val="tx1"/>
                </a:solidFill>
              </a:rPr>
              <a:t>位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8D64156-D011-A9EE-0DA6-A1575F9768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96641" y="3810997"/>
            <a:ext cx="814414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9AB19CE-7C9D-CD41-11CF-F250E70FE57A}"/>
              </a:ext>
            </a:extLst>
          </p:cNvPr>
          <p:cNvSpPr txBox="1"/>
          <p:nvPr/>
        </p:nvSpPr>
        <p:spPr>
          <a:xfrm>
            <a:off x="1522271" y="4325034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自左向右看，第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个非零数</a:t>
            </a:r>
          </a:p>
        </p:txBody>
      </p: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C4B1D6C1-5660-0E9C-F089-BFC1CD1F4E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82333" y="3610942"/>
            <a:ext cx="414303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C4AD4E4-AA4C-B11A-4E07-66560BB19CB4}"/>
              </a:ext>
            </a:extLst>
          </p:cNvPr>
          <p:cNvSpPr txBox="1"/>
          <p:nvPr/>
        </p:nvSpPr>
        <p:spPr>
          <a:xfrm>
            <a:off x="5214806" y="3818094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误差不超过该位的半个单位</a:t>
            </a:r>
          </a:p>
        </p:txBody>
      </p:sp>
    </p:spTree>
    <p:extLst>
      <p:ext uri="{BB962C8B-B14F-4D97-AF65-F5344CB8AC3E}">
        <p14:creationId xmlns:p14="http://schemas.microsoft.com/office/powerpoint/2010/main" val="53893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6C2FC-3FBC-4816-890A-23C662F5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9080"/>
            <a:ext cx="8856984" cy="1000512"/>
          </a:xfrm>
        </p:spPr>
        <p:txBody>
          <a:bodyPr>
            <a:normAutofit/>
          </a:bodyPr>
          <a:lstStyle/>
          <a:p>
            <a:r>
              <a:rPr lang="en-US" altLang="zh-CN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(3) </a:t>
            </a:r>
            <a:r>
              <a:rPr lang="zh-CN" alt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有效数字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EB43FD3-524D-4FAE-8F4B-F6EEF46CB2D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95288" y="836712"/>
            <a:ext cx="8153400" cy="180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定义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1.3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zh-CN" sz="2800" b="1" dirty="0"/>
              <a:t>如果近似值  的误差限不超过某一位的半个单位，若该位数字到   的第一位非零数字共有</a:t>
            </a:r>
            <a:r>
              <a:rPr lang="zh-CN" altLang="zh-CN" sz="2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sz="2800" b="1" dirty="0"/>
              <a:t>位，那么这</a:t>
            </a:r>
            <a:r>
              <a:rPr lang="zh-CN" altLang="zh-CN" sz="2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sz="2800" b="1" dirty="0"/>
              <a:t>位数字称为   的</a:t>
            </a:r>
            <a:r>
              <a:rPr lang="zh-CN" sz="2800" b="1" dirty="0">
                <a:solidFill>
                  <a:srgbClr val="0000FF"/>
                </a:solidFill>
              </a:rPr>
              <a:t>有效数字</a:t>
            </a:r>
            <a:r>
              <a:rPr lang="zh-CN" sz="2800" b="1" dirty="0"/>
              <a:t>，并称   </a:t>
            </a:r>
            <a:r>
              <a:rPr lang="zh-CN" altLang="en-US" sz="2800" b="1" dirty="0"/>
              <a:t>具</a:t>
            </a:r>
            <a:r>
              <a:rPr lang="zh-CN" sz="2800" b="1" dirty="0"/>
              <a:t>有</a:t>
            </a:r>
            <a:r>
              <a:rPr lang="zh-CN" altLang="zh-CN" sz="2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sz="2800" b="1" dirty="0"/>
              <a:t>位</a:t>
            </a:r>
            <a:r>
              <a:rPr lang="zh-CN" sz="2800" b="1" dirty="0">
                <a:solidFill>
                  <a:srgbClr val="0000FF"/>
                </a:solidFill>
              </a:rPr>
              <a:t>有效数字</a:t>
            </a:r>
            <a:r>
              <a:rPr lang="zh-CN" altLang="en-US" sz="2800" b="1" dirty="0"/>
              <a:t>。</a:t>
            </a:r>
            <a:endParaRPr lang="zh-CN" sz="2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ED395C-F3D5-9858-F74B-6874C6CF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28" y="922645"/>
            <a:ext cx="266700" cy="292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76D9F6-634D-F4F1-7CFE-A0E0F8A6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269430"/>
            <a:ext cx="266700" cy="292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1CB6A2-8D80-2D4A-FF71-E509A362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420" y="1672884"/>
            <a:ext cx="266700" cy="2921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867C2D-189E-6D35-9B26-66C8D639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94" y="1667712"/>
            <a:ext cx="266700" cy="292100"/>
          </a:xfrm>
          <a:prstGeom prst="rect">
            <a:avLst/>
          </a:prstGeom>
        </p:spPr>
      </p:pic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CAEEDF48-BFA4-BF84-FD85-2686B4D17FF0}"/>
              </a:ext>
            </a:extLst>
          </p:cNvPr>
          <p:cNvSpPr txBox="1">
            <a:spLocks/>
          </p:cNvSpPr>
          <p:nvPr/>
        </p:nvSpPr>
        <p:spPr>
          <a:xfrm>
            <a:off x="467544" y="2621685"/>
            <a:ext cx="8373682" cy="392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更一般的有，若一个数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的近似值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经过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入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为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则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i="1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绝对误差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满足不等式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的近似值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3.14159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的绝对误差限为             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位有效数字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近似值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3.1416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的绝对误差限为            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1" lang="en-US" altLang="zh-CN" sz="2400" b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b="0" dirty="0">
                <a:solidFill>
                  <a:sysClr val="windowText" lastClr="000000"/>
                </a:solidFill>
                <a:latin typeface="Calibri" panose="020F0502020204030204"/>
                <a:ea typeface="等线" panose="02010600030101010101" pitchFamily="2" charset="-122"/>
              </a:rPr>
              <a:t>位有效数字</a:t>
            </a:r>
            <a:endParaRPr kumimoji="1" lang="en-US" altLang="zh-CN" sz="2400" b="0" dirty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近似值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3.14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的绝对误差限为              </a:t>
            </a:r>
            <a:r>
              <a:rPr kumimoji="1" lang="zh-CN" altLang="en-US" sz="2400" b="0" dirty="0">
                <a:solidFill>
                  <a:sysClr val="windowText" lastClr="000000"/>
                </a:solidFill>
                <a:latin typeface="Calibri" panose="020F0502020204030204"/>
                <a:ea typeface="等线" panose="02010600030101010101" pitchFamily="2" charset="-122"/>
              </a:rPr>
              <a:t>，</a:t>
            </a:r>
            <a:r>
              <a:rPr kumimoji="1" lang="en-US" altLang="zh-CN" sz="2400" b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0" dirty="0">
                <a:solidFill>
                  <a:sysClr val="windowText" lastClr="000000"/>
                </a:solidFill>
                <a:latin typeface="Calibri" panose="020F0502020204030204"/>
                <a:ea typeface="等线" panose="02010600030101010101" pitchFamily="2" charset="-122"/>
              </a:rPr>
              <a:t>位有效数字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BD07D59-39B2-32F0-F0AF-EAA7BE72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08" y="3092529"/>
            <a:ext cx="3441700" cy="3429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59FEB43-4236-D242-06D7-91C3AFF2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194" y="3933056"/>
            <a:ext cx="2819400" cy="660400"/>
          </a:xfrm>
          <a:prstGeom prst="rect">
            <a:avLst/>
          </a:prstGeom>
        </p:spPr>
      </p:pic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4331BF96-276B-7366-B1A4-53A903C61031}"/>
              </a:ext>
            </a:extLst>
          </p:cNvPr>
          <p:cNvCxnSpPr/>
          <p:nvPr/>
        </p:nvCxnSpPr>
        <p:spPr>
          <a:xfrm>
            <a:off x="4320742" y="4551870"/>
            <a:ext cx="1499852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A8CEB13-7EB4-EB72-2F5A-527440326DDE}"/>
              </a:ext>
            </a:extLst>
          </p:cNvPr>
          <p:cNvSpPr txBox="1"/>
          <p:nvPr/>
        </p:nvSpPr>
        <p:spPr>
          <a:xfrm>
            <a:off x="4401254" y="456196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绝对误差</a:t>
            </a:r>
            <a:r>
              <a:rPr kumimoji="1" lang="zh-CN" altLang="en-US" sz="2800" dirty="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限</a:t>
            </a:r>
            <a:endParaRPr kumimoji="1" lang="zh-CN" altLang="en-US" dirty="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3F8EABC-052C-6334-5C4A-A50AB9D3D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5157192"/>
            <a:ext cx="300583" cy="2337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582D2A6-D687-6C71-1C8F-902692A1C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795" y="5046206"/>
            <a:ext cx="933598" cy="4972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7777927-FCF2-8151-66C0-5A1F6FF88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385" y="5528488"/>
            <a:ext cx="885977" cy="45826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BD816FB-B2BB-E13A-BB2D-D5A46F9E3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1254" y="5986752"/>
            <a:ext cx="977576" cy="56018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A4C9C41-218F-B420-05F8-028326A0DDCE}"/>
              </a:ext>
            </a:extLst>
          </p:cNvPr>
          <p:cNvSpPr txBox="1"/>
          <p:nvPr/>
        </p:nvSpPr>
        <p:spPr>
          <a:xfrm>
            <a:off x="5966566" y="400506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位有效数字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3BBC59C-39DB-7719-D081-E0C9A8E8C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8790" y="3173185"/>
            <a:ext cx="1955552" cy="27044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7449D8C-5A82-F315-A655-0B0DB88961D9}"/>
              </a:ext>
            </a:extLst>
          </p:cNvPr>
          <p:cNvSpPr txBox="1"/>
          <p:nvPr/>
        </p:nvSpPr>
        <p:spPr>
          <a:xfrm>
            <a:off x="173661" y="5037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14655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DCE-7AAA-41F5-92FC-244267FA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什么是计算方法</a:t>
            </a:r>
            <a:r>
              <a:rPr lang="en-US" altLang="zh-CN" sz="22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(Computational Methods)</a:t>
            </a:r>
            <a:r>
              <a:rPr lang="zh-CN" altLang="en-US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F81DE-DF41-4664-B166-8E63B1588C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6256" y="1044157"/>
            <a:ext cx="8731488" cy="3176931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  <a:spcBef>
                <a:spcPts val="0"/>
              </a:spcBef>
              <a:buClr>
                <a:srgbClr val="090A0B"/>
              </a:buClr>
            </a:pP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sz="28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或称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近似计算方法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及其相关理论的课程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相结合的一门学科</a:t>
            </a:r>
            <a:endParaRPr lang="en-US" altLang="zh-CN" sz="25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上开发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数值算法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5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近似解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342900" lvl="1" indent="0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zh-CN" altLang="en-US" sz="25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例：</a:t>
            </a:r>
            <a:r>
              <a:rPr lang="zh-CN" altLang="en-US" sz="2500" dirty="0">
                <a:latin typeface="KaiTi" panose="02010609060101010101" pitchFamily="49" charset="-122"/>
                <a:ea typeface="KaiTi" panose="02010609060101010101" pitchFamily="49" charset="-122"/>
              </a:rPr>
              <a:t>计算</a:t>
            </a:r>
            <a:endParaRPr lang="en-US" altLang="zh-CN" sz="25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lvl="1" indent="0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altLang="zh-CN" sz="25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lvl="1" indent="0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altLang="zh-CN" sz="2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C587A3-992D-871C-6D5A-AA8202EE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882776"/>
            <a:ext cx="3136900" cy="33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1207FB-DBD7-8297-EB50-EDF26E88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334550"/>
            <a:ext cx="901700" cy="3175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6BBE25B-7C8E-8661-C073-9F64025C70ED}"/>
              </a:ext>
            </a:extLst>
          </p:cNvPr>
          <p:cNvSpPr txBox="1"/>
          <p:nvPr/>
        </p:nvSpPr>
        <p:spPr>
          <a:xfrm>
            <a:off x="1043608" y="3262468"/>
            <a:ext cx="539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不失一般性，</a:t>
            </a:r>
            <a:r>
              <a:rPr lang="zh-CN" altLang="en-US" sz="2400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不调库</a:t>
            </a:r>
            <a:r>
              <a:rPr lang="zh-CN" altLang="en-US" sz="24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如何计算     </a:t>
            </a:r>
            <a:r>
              <a:rPr lang="en-US" altLang="zh-CN" sz="24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?</a:t>
            </a:r>
            <a:endParaRPr kumimoji="1" lang="zh-CN" altLang="en-US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5FE270A-0BF0-B11C-C5B4-630EC53FA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04" y="3718534"/>
            <a:ext cx="4785243" cy="1262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35D7394-FAF3-AE0F-C0AE-E7AEC3328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075" y="5068204"/>
            <a:ext cx="2782667" cy="116910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E533C6-CF18-3A88-1EE4-52F73D928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504" y="6324425"/>
            <a:ext cx="6730880" cy="338294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A095FB-591D-B9F6-0E66-319CFD73308A}"/>
              </a:ext>
            </a:extLst>
          </p:cNvPr>
          <p:cNvSpPr txBox="1"/>
          <p:nvPr/>
        </p:nvSpPr>
        <p:spPr>
          <a:xfrm>
            <a:off x="5060715" y="288277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数学模型不能求出问题的精确解</a:t>
            </a:r>
          </a:p>
        </p:txBody>
      </p:sp>
    </p:spTree>
    <p:extLst>
      <p:ext uri="{BB962C8B-B14F-4D97-AF65-F5344CB8AC3E}">
        <p14:creationId xmlns:p14="http://schemas.microsoft.com/office/powerpoint/2010/main" val="28646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D0BB6A-A19D-534D-B4E2-7E97ABE8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3886"/>
            <a:ext cx="7886700" cy="4351338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近似数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0.0053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0.123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123.4</a:t>
            </a:r>
            <a:r>
              <a:rPr kumimoji="1" lang="zh-CN" altLang="en-US" sz="2800" dirty="0"/>
              <a:t>，分别有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800" dirty="0"/>
              <a:t>位有效数字，其绝对误差限分别为多少？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800" dirty="0">
                <a:solidFill>
                  <a:schemeClr val="tx1"/>
                </a:solidFill>
                <a:latin typeface="+mn-lt"/>
                <a:ea typeface="+mn-ea"/>
              </a:rPr>
              <a:t>                  有几位有效数字？</a:t>
            </a:r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05F1FE-DE74-B6FB-C417-82282100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3" y="2996952"/>
            <a:ext cx="1732844" cy="36680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E31DC1A-B300-C2D3-E410-3CB4729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9080"/>
            <a:ext cx="8856984" cy="1000512"/>
          </a:xfrm>
        </p:spPr>
        <p:txBody>
          <a:bodyPr>
            <a:normAutofit/>
          </a:bodyPr>
          <a:lstStyle/>
          <a:p>
            <a:r>
              <a:rPr lang="en-US" altLang="zh-CN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(3) </a:t>
            </a:r>
            <a:r>
              <a:rPr lang="zh-CN" alt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有效数字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D9BA5-E22B-962A-C3EB-8B9FF109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8" y="3429000"/>
            <a:ext cx="3149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1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6C2FC-3FBC-4816-890A-23C662F5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80"/>
            <a:ext cx="8856984" cy="1000512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(3)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有效数字 ：</a:t>
            </a:r>
            <a:r>
              <a:rPr lang="zh-CN" alt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为了给出一种近似数，使其既能表示大小，</a:t>
            </a:r>
            <a:br>
              <a:rPr lang="en-US" altLang="zh-CN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                              </a:t>
            </a:r>
            <a:r>
              <a:rPr lang="zh-CN" alt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又能表示精度，就要用到有效数字的概念。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5A439F-C112-4460-86D7-4489D1162D1A}"/>
              </a:ext>
            </a:extLst>
          </p:cNvPr>
          <p:cNvSpPr txBox="1"/>
          <p:nvPr/>
        </p:nvSpPr>
        <p:spPr>
          <a:xfrm>
            <a:off x="202861" y="1163060"/>
            <a:ext cx="8532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定义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1.4 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如果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是满足下列不等式的最大正整数：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则称数    近似    时具有    位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有效数字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.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648BD4-BCC9-4DE3-BA8B-805E49D667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59" y="2516871"/>
            <a:ext cx="315773" cy="313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662271-445B-4A8C-9CE7-B32FDC950A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92" y="2610574"/>
            <a:ext cx="187757" cy="226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DE54C6-DEB5-4855-9FB7-2B1A531B5F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94781"/>
            <a:ext cx="172309" cy="25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07B99D-16D9-4BF6-8EE3-21BEC00EE01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84" y="2610574"/>
            <a:ext cx="172309" cy="2520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9ED0881D-7F84-4132-97FE-8431B6E4F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43077"/>
              </p:ext>
            </p:extLst>
          </p:nvPr>
        </p:nvGraphicFramePr>
        <p:xfrm>
          <a:off x="436923" y="3068960"/>
          <a:ext cx="338437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188">
                  <a:extLst>
                    <a:ext uri="{9D8B030D-6E8A-4147-A177-3AD203B41FA5}">
                      <a16:colId xmlns:a16="http://schemas.microsoft.com/office/drawing/2014/main" val="2516609139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3203347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真实值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近似值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61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3.141592</a:t>
                      </a:r>
                      <a:endParaRPr lang="zh-CN" altLang="en-US" sz="2800" b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</a:t>
                      </a:r>
                      <a:endParaRPr lang="zh-CN" altLang="en-US" sz="2800" b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0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1000000</a:t>
                      </a:r>
                      <a:endParaRPr lang="zh-CN" altLang="en-US" sz="2800" b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999996</a:t>
                      </a:r>
                      <a:endParaRPr lang="zh-CN" altLang="en-US" sz="2800" b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01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0.000012</a:t>
                      </a:r>
                      <a:endParaRPr lang="zh-CN" altLang="en-US" sz="2800" b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0.000009</a:t>
                      </a:r>
                      <a:endParaRPr lang="zh-CN" altLang="en-US" sz="2800" b="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969524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4D3A14E-EAEF-436A-857F-733F3433E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28097"/>
              </p:ext>
            </p:extLst>
          </p:nvPr>
        </p:nvGraphicFramePr>
        <p:xfrm>
          <a:off x="7111797" y="3068960"/>
          <a:ext cx="1560173" cy="203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173">
                  <a:extLst>
                    <a:ext uri="{9D8B030D-6E8A-4147-A177-3AD203B41FA5}">
                      <a16:colId xmlns:a16="http://schemas.microsoft.com/office/drawing/2014/main" val="365373759"/>
                    </a:ext>
                  </a:extLst>
                </a:gridCol>
              </a:tblGrid>
              <a:tr h="46149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有效数字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627806"/>
                  </a:ext>
                </a:extLst>
              </a:tr>
              <a:tr h="523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364296"/>
                  </a:ext>
                </a:extLst>
              </a:tr>
              <a:tr h="523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69338"/>
                  </a:ext>
                </a:extLst>
              </a:tr>
              <a:tr h="523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03377"/>
                  </a:ext>
                </a:extLst>
              </a:tr>
            </a:tbl>
          </a:graphicData>
        </a:graphic>
      </p:graphicFrame>
      <p:graphicFrame>
        <p:nvGraphicFramePr>
          <p:cNvPr id="18" name="内容占位符 3">
            <a:extLst>
              <a:ext uri="{FF2B5EF4-FFF2-40B4-BE49-F238E27FC236}">
                <a16:creationId xmlns:a16="http://schemas.microsoft.com/office/drawing/2014/main" id="{95B6F0A6-8AAA-482F-A563-878F1D225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545351"/>
              </p:ext>
            </p:extLst>
          </p:nvPr>
        </p:nvGraphicFramePr>
        <p:xfrm>
          <a:off x="3821299" y="3068960"/>
          <a:ext cx="3290498" cy="2036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249">
                  <a:extLst>
                    <a:ext uri="{9D8B030D-6E8A-4147-A177-3AD203B41FA5}">
                      <a16:colId xmlns:a16="http://schemas.microsoft.com/office/drawing/2014/main" val="576261398"/>
                    </a:ext>
                  </a:extLst>
                </a:gridCol>
                <a:gridCol w="1645249">
                  <a:extLst>
                    <a:ext uri="{9D8B030D-6E8A-4147-A177-3AD203B41FA5}">
                      <a16:colId xmlns:a16="http://schemas.microsoft.com/office/drawing/2014/main" val="1761303218"/>
                    </a:ext>
                  </a:extLst>
                </a:gridCol>
              </a:tblGrid>
              <a:tr h="4328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绝对误差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相对误差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49990"/>
                  </a:ext>
                </a:extLst>
              </a:tr>
              <a:tr h="5262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0.001592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28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0.000507</a:t>
                      </a:r>
                      <a:endParaRPr lang="zh-CN" altLang="en-US" sz="28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59816"/>
                  </a:ext>
                </a:extLst>
              </a:tr>
              <a:tr h="5262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28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0.000004</a:t>
                      </a:r>
                      <a:endParaRPr lang="zh-CN" altLang="en-US" sz="28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52096"/>
                  </a:ext>
                </a:extLst>
              </a:tr>
              <a:tr h="5262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0.000003</a:t>
                      </a:r>
                      <a:endParaRPr lang="zh-CN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28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28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615122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F2DB92E6-5FC5-4CB8-9023-CD67881AC5F4}"/>
              </a:ext>
            </a:extLst>
          </p:cNvPr>
          <p:cNvSpPr txBox="1"/>
          <p:nvPr/>
        </p:nvSpPr>
        <p:spPr>
          <a:xfrm>
            <a:off x="364915" y="5301208"/>
            <a:ext cx="818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有效数字位数越多，相对误差限就越小。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sym typeface="Symbol" panose="05050102010706020507" pitchFamily="18" charset="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反之也可证明：相对误差限越小，有效数字位数就越多。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所以，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有效数字可作为近似精度的一种衡量标准。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04A879-E658-F070-840B-B25887F60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1628906"/>
            <a:ext cx="2593261" cy="8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1FF894-E8F6-5C2F-6597-8EDAD83D4AF9}"/>
              </a:ext>
            </a:extLst>
          </p:cNvPr>
          <p:cNvSpPr txBox="1"/>
          <p:nvPr/>
        </p:nvSpPr>
        <p:spPr>
          <a:xfrm>
            <a:off x="530291" y="1720186"/>
            <a:ext cx="8267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对于</a:t>
            </a:r>
            <a:r>
              <a:rPr kumimoji="1"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一元函数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zh-CN" alt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，设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是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的近似值，对应的函数值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运算结果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为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0306A-BA1E-D54B-7AF4-DE2FB79F19E4}"/>
              </a:ext>
            </a:extLst>
          </p:cNvPr>
          <p:cNvSpPr txBox="1"/>
          <p:nvPr/>
        </p:nvSpPr>
        <p:spPr>
          <a:xfrm>
            <a:off x="429950" y="2636912"/>
            <a:ext cx="2667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的绝对误差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6B6BA1-B113-4490-4178-01003AF0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158" y="3107308"/>
            <a:ext cx="3441700" cy="393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FEF4AC3-78E1-AB1A-C74B-EEAC3272FD08}"/>
              </a:ext>
            </a:extLst>
          </p:cNvPr>
          <p:cNvSpPr txBox="1"/>
          <p:nvPr/>
        </p:nvSpPr>
        <p:spPr>
          <a:xfrm>
            <a:off x="1043608" y="3543346"/>
            <a:ext cx="5184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处做一阶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Taylor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展开，得到</a:t>
            </a:r>
            <a:endParaRPr lang="zh-CN" altLang="en-US" sz="2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DBC3481-E0A5-4153-3498-E1167BB5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358" y="4078077"/>
            <a:ext cx="4305300" cy="4191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8549182-C686-AD7C-1435-E7FA1B8ABEA9}"/>
              </a:ext>
            </a:extLst>
          </p:cNvPr>
          <p:cNvSpPr txBox="1"/>
          <p:nvPr/>
        </p:nvSpPr>
        <p:spPr>
          <a:xfrm>
            <a:off x="528686" y="4510744"/>
            <a:ext cx="2470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的相对误差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88BC77D-F9A0-9B8D-FFCB-804CA4054A37}"/>
              </a:ext>
            </a:extLst>
          </p:cNvPr>
          <p:cNvCxnSpPr/>
          <p:nvPr/>
        </p:nvCxnSpPr>
        <p:spPr>
          <a:xfrm>
            <a:off x="5508104" y="4510744"/>
            <a:ext cx="12885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54069C0F-B5FD-E34A-815E-4DA0F86F7B2F}"/>
              </a:ext>
            </a:extLst>
          </p:cNvPr>
          <p:cNvCxnSpPr>
            <a:cxnSpLocks/>
          </p:cNvCxnSpPr>
          <p:nvPr/>
        </p:nvCxnSpPr>
        <p:spPr>
          <a:xfrm>
            <a:off x="5544108" y="5805264"/>
            <a:ext cx="18362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2734CBE3-3476-F10E-F4FD-02956D8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01" y="5090735"/>
            <a:ext cx="5626100" cy="698500"/>
          </a:xfrm>
          <a:prstGeom prst="rect">
            <a:avLst/>
          </a:prstGeom>
        </p:spPr>
      </p:pic>
      <p:sp>
        <p:nvSpPr>
          <p:cNvPr id="42" name="标题 1">
            <a:extLst>
              <a:ext uri="{FF2B5EF4-FFF2-40B4-BE49-F238E27FC236}">
                <a16:creationId xmlns:a16="http://schemas.microsoft.com/office/drawing/2014/main" id="{80E2E4C7-08DC-00F3-5D3C-2902FB7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81459"/>
            <a:ext cx="2736304" cy="399578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4</a:t>
            </a:r>
            <a:r>
              <a:rPr lang="zh-CN" altLang="en-US" b="1" dirty="0"/>
              <a:t>）误差分析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2AFDA036-FAF7-9810-F9D1-97100BB33816}"/>
              </a:ext>
            </a:extLst>
          </p:cNvPr>
          <p:cNvSpPr txBox="1">
            <a:spLocks/>
          </p:cNvSpPr>
          <p:nvPr/>
        </p:nvSpPr>
        <p:spPr>
          <a:xfrm>
            <a:off x="431540" y="746280"/>
            <a:ext cx="8280920" cy="830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800" b="0" dirty="0"/>
              <a:t>数值运算中的数据误差必然引起结果误差，将算法中的运算抽象成函数，可用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zh-CN" altLang="en-US" sz="2800" b="1" dirty="0">
                <a:solidFill>
                  <a:srgbClr val="0000FF"/>
                </a:solidFill>
              </a:rPr>
              <a:t>展开法</a:t>
            </a:r>
            <a:r>
              <a:rPr lang="zh-CN" altLang="en-US" sz="2800" b="0" dirty="0"/>
              <a:t>进行研究。</a:t>
            </a:r>
          </a:p>
        </p:txBody>
      </p:sp>
    </p:spTree>
    <p:extLst>
      <p:ext uri="{BB962C8B-B14F-4D97-AF65-F5344CB8AC3E}">
        <p14:creationId xmlns:p14="http://schemas.microsoft.com/office/powerpoint/2010/main" val="58782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16C6C85-80CC-110C-6DC4-AB4E5A29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398163"/>
            <a:ext cx="7010400" cy="63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C2F3BE-B75B-CBBB-6A78-DD36E7818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3861048"/>
            <a:ext cx="6832600" cy="787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4BB822-591D-48D2-8179-770731DD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81459"/>
            <a:ext cx="2736304" cy="399578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4</a:t>
            </a:r>
            <a:r>
              <a:rPr lang="zh-CN" altLang="en-US" b="1" dirty="0"/>
              <a:t>）误差分析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1FF894-E8F6-5C2F-6597-8EDAD83D4AF9}"/>
              </a:ext>
            </a:extLst>
          </p:cNvPr>
          <p:cNvSpPr txBox="1"/>
          <p:nvPr/>
        </p:nvSpPr>
        <p:spPr>
          <a:xfrm>
            <a:off x="530291" y="1720186"/>
            <a:ext cx="8267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对于</a:t>
            </a:r>
            <a:r>
              <a:rPr kumimoji="1"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二元函数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zh-CN" alt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，设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是近似值，对应的函数值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运算结果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为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1"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0306A-BA1E-D54B-7AF4-DE2FB79F19E4}"/>
              </a:ext>
            </a:extLst>
          </p:cNvPr>
          <p:cNvSpPr txBox="1"/>
          <p:nvPr/>
        </p:nvSpPr>
        <p:spPr>
          <a:xfrm>
            <a:off x="357942" y="2492896"/>
            <a:ext cx="2667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的绝对误差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EF4AC3-78E1-AB1A-C74B-EEAC3272FD08}"/>
              </a:ext>
            </a:extLst>
          </p:cNvPr>
          <p:cNvSpPr txBox="1"/>
          <p:nvPr/>
        </p:nvSpPr>
        <p:spPr>
          <a:xfrm>
            <a:off x="971600" y="3399330"/>
            <a:ext cx="7128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i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处做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二元一阶</a:t>
            </a:r>
            <a:r>
              <a:rPr kumimoji="1"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Taylor</a:t>
            </a:r>
            <a:r>
              <a:rPr kumimoji="1"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展开</a:t>
            </a:r>
            <a:r>
              <a:rPr kumimoji="1"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，得到</a:t>
            </a:r>
            <a:endParaRPr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549182-C686-AD7C-1435-E7FA1B8ABEA9}"/>
              </a:ext>
            </a:extLst>
          </p:cNvPr>
          <p:cNvSpPr txBox="1"/>
          <p:nvPr/>
        </p:nvSpPr>
        <p:spPr>
          <a:xfrm>
            <a:off x="456678" y="4870784"/>
            <a:ext cx="2470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1" lang="en-US" altLang="zh-CN" sz="2800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的相对误差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88BC77D-F9A0-9B8D-FFCB-804CA4054A37}"/>
              </a:ext>
            </a:extLst>
          </p:cNvPr>
          <p:cNvCxnSpPr>
            <a:cxnSpLocks/>
          </p:cNvCxnSpPr>
          <p:nvPr/>
        </p:nvCxnSpPr>
        <p:spPr>
          <a:xfrm>
            <a:off x="4388550" y="4653136"/>
            <a:ext cx="5434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54069C0F-B5FD-E34A-815E-4DA0F86F7B2F}"/>
              </a:ext>
            </a:extLst>
          </p:cNvPr>
          <p:cNvCxnSpPr>
            <a:cxnSpLocks/>
          </p:cNvCxnSpPr>
          <p:nvPr/>
        </p:nvCxnSpPr>
        <p:spPr>
          <a:xfrm>
            <a:off x="4732303" y="5949280"/>
            <a:ext cx="70379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EC64A54-606C-116E-7334-5893BF738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972533"/>
            <a:ext cx="4318000" cy="342900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CB1FE7A2-8620-A9FB-39E6-FE6ABEDAD6CE}"/>
              </a:ext>
            </a:extLst>
          </p:cNvPr>
          <p:cNvCxnSpPr>
            <a:cxnSpLocks/>
          </p:cNvCxnSpPr>
          <p:nvPr/>
        </p:nvCxnSpPr>
        <p:spPr>
          <a:xfrm>
            <a:off x="6516216" y="4653136"/>
            <a:ext cx="5434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D1F95CD-D2AA-675E-4785-41E43FEFA4A4}"/>
              </a:ext>
            </a:extLst>
          </p:cNvPr>
          <p:cNvCxnSpPr>
            <a:cxnSpLocks/>
          </p:cNvCxnSpPr>
          <p:nvPr/>
        </p:nvCxnSpPr>
        <p:spPr>
          <a:xfrm>
            <a:off x="7396599" y="5949280"/>
            <a:ext cx="70379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0AB50F77-4620-9133-D54B-1289356A7FDD}"/>
              </a:ext>
            </a:extLst>
          </p:cNvPr>
          <p:cNvSpPr txBox="1">
            <a:spLocks/>
          </p:cNvSpPr>
          <p:nvPr/>
        </p:nvSpPr>
        <p:spPr>
          <a:xfrm>
            <a:off x="431540" y="746280"/>
            <a:ext cx="8280920" cy="830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800" b="0" dirty="0"/>
              <a:t>数值运算中的数据误差必然引起结果误差，将算法中的运算抽象成函数，可用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zh-CN" altLang="en-US" sz="2800" b="1" dirty="0">
                <a:solidFill>
                  <a:srgbClr val="0000FF"/>
                </a:solidFill>
              </a:rPr>
              <a:t>展开法</a:t>
            </a:r>
            <a:r>
              <a:rPr lang="zh-CN" altLang="en-US" sz="2800" b="0" dirty="0"/>
              <a:t>进行研究。</a:t>
            </a:r>
          </a:p>
        </p:txBody>
      </p:sp>
    </p:spTree>
    <p:extLst>
      <p:ext uri="{BB962C8B-B14F-4D97-AF65-F5344CB8AC3E}">
        <p14:creationId xmlns:p14="http://schemas.microsoft.com/office/powerpoint/2010/main" val="169574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CED146-0E58-FF45-4F87-C0E3B77A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704894"/>
            <a:ext cx="3302744" cy="5330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4BB822-591D-48D2-8179-770731DD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81459"/>
            <a:ext cx="2736304" cy="399578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4</a:t>
            </a:r>
            <a:r>
              <a:rPr lang="zh-CN" altLang="en-US" b="1" dirty="0"/>
              <a:t>）误差分析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05545-5F3A-443F-9600-C496F3CD4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746280"/>
            <a:ext cx="8280920" cy="830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/>
              <a:t>利用                        和                     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/>
              <a:t>我们可以进行</a:t>
            </a:r>
            <a:r>
              <a:rPr lang="zh-CN" altLang="en-US" sz="2800" b="1" dirty="0">
                <a:solidFill>
                  <a:srgbClr val="0000FF"/>
                </a:solidFill>
              </a:rPr>
              <a:t>和、差、积、商等运算的误差分析</a:t>
            </a:r>
            <a:r>
              <a:rPr lang="zh-CN" altLang="en-US" sz="2800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029ECD-45E3-9826-92C2-61F1665B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780778"/>
            <a:ext cx="2400300" cy="381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ADD4B3-122B-0EC9-72A0-2FF21A24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1860506"/>
            <a:ext cx="5308600" cy="4292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B5B1D6-A297-03A5-6542-94F0175D9F6D}"/>
              </a:ext>
            </a:extLst>
          </p:cNvPr>
          <p:cNvSpPr txBox="1"/>
          <p:nvPr/>
        </p:nvSpPr>
        <p:spPr>
          <a:xfrm>
            <a:off x="1211262" y="2079913"/>
            <a:ext cx="553998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绝对误差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ADE9AD-102B-346A-80F9-0FFCA4FB8616}"/>
              </a:ext>
            </a:extLst>
          </p:cNvPr>
          <p:cNvSpPr txBox="1"/>
          <p:nvPr/>
        </p:nvSpPr>
        <p:spPr>
          <a:xfrm>
            <a:off x="1211262" y="4240153"/>
            <a:ext cx="553998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相对误差</a:t>
            </a:r>
          </a:p>
        </p:txBody>
      </p:sp>
    </p:spTree>
    <p:extLst>
      <p:ext uri="{BB962C8B-B14F-4D97-AF65-F5344CB8AC3E}">
        <p14:creationId xmlns:p14="http://schemas.microsoft.com/office/powerpoint/2010/main" val="2609526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4CCFE7-EA2A-4B0B-A459-CF994D41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5" y="1602620"/>
            <a:ext cx="8401050" cy="1485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958D23-EE3C-473B-AAF3-47973628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5" y="3189712"/>
            <a:ext cx="8343900" cy="15430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A52E20-95D1-0E6B-E482-016CEDA27D39}"/>
              </a:ext>
            </a:extLst>
          </p:cNvPr>
          <p:cNvSpPr txBox="1"/>
          <p:nvPr/>
        </p:nvSpPr>
        <p:spPr>
          <a:xfrm>
            <a:off x="-684584" y="549926"/>
            <a:ext cx="46720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j-cs"/>
              </a:rPr>
              <a:t>（</a:t>
            </a:r>
            <a:r>
              <a:rPr kumimoji="0" lang="en-US" altLang="zh-CN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j-cs"/>
              </a:rPr>
              <a:t>4</a:t>
            </a: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华文仿宋" panose="02010600040101010101" pitchFamily="2" charset="-122"/>
                <a:cs typeface="+mj-cs"/>
              </a:rPr>
              <a:t>）误差分析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0C811D-D705-9B36-9C7E-E4D558172F13}"/>
              </a:ext>
            </a:extLst>
          </p:cNvPr>
          <p:cNvSpPr txBox="1"/>
          <p:nvPr/>
        </p:nvSpPr>
        <p:spPr>
          <a:xfrm>
            <a:off x="395536" y="1129352"/>
            <a:ext cx="208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误差的传播</a:t>
            </a:r>
            <a:endParaRPr lang="zh-CN" altLang="en-US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44" name="Group 16">
            <a:extLst>
              <a:ext uri="{FF2B5EF4-FFF2-40B4-BE49-F238E27FC236}">
                <a16:creationId xmlns:a16="http://schemas.microsoft.com/office/drawing/2014/main" id="{7E4A2557-4782-4F65-A0A0-BF74F7F1F310}"/>
              </a:ext>
            </a:extLst>
          </p:cNvPr>
          <p:cNvGrpSpPr>
            <a:grpSpLocks/>
          </p:cNvGrpSpPr>
          <p:nvPr/>
        </p:nvGrpSpPr>
        <p:grpSpPr bwMode="auto">
          <a:xfrm>
            <a:off x="-109214" y="360363"/>
            <a:ext cx="9208764" cy="1897062"/>
            <a:chOff x="61" y="101"/>
            <a:chExt cx="5555" cy="1195"/>
          </a:xfrm>
        </p:grpSpPr>
        <p:sp>
          <p:nvSpPr>
            <p:cNvPr id="99339" name="Rectangle 11">
              <a:extLst>
                <a:ext uri="{FF2B5EF4-FFF2-40B4-BE49-F238E27FC236}">
                  <a16:creationId xmlns:a16="http://schemas.microsoft.com/office/drawing/2014/main" id="{27FAE523-71BA-470E-AF5C-0FD9C5D39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1"/>
              <a:ext cx="5424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en-US" altLang="zh-CN" sz="2800" b="1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一个算法如果输入数据有扰动（即误差），而计算过程中舍入误差不增长</a:t>
              </a:r>
              <a:r>
                <a:rPr kumimoji="1" lang="en-US" altLang="zh-CN" sz="2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,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则称此算法是数值稳定的，否则此算法就称为不稳定的。 </a:t>
              </a:r>
            </a:p>
          </p:txBody>
        </p:sp>
        <p:sp>
          <p:nvSpPr>
            <p:cNvPr id="99343" name="Text Box 15">
              <a:extLst>
                <a:ext uri="{FF2B5EF4-FFF2-40B4-BE49-F238E27FC236}">
                  <a16:creationId xmlns:a16="http://schemas.microsoft.com/office/drawing/2014/main" id="{465D417E-43A0-4502-85F6-59D87D36E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" y="101"/>
              <a:ext cx="42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定义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1.5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楷体_GB2312" pitchFamily="49" charset="-122"/>
                </a:rPr>
                <a:t>（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_GB2312" pitchFamily="49" charset="-122"/>
                </a:rPr>
                <a:t>数值稳定性 </a:t>
              </a:r>
              <a:r>
                <a:rPr kumimoji="1" lang="en-US" altLang="zh-CN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Numerical  </a:t>
              </a:r>
              <a:r>
                <a:rPr kumimoji="1"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Stability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）</a:t>
              </a:r>
            </a:p>
          </p:txBody>
        </p:sp>
      </p:grpSp>
      <p:grpSp>
        <p:nvGrpSpPr>
          <p:cNvPr id="99355" name="Group 27">
            <a:extLst>
              <a:ext uri="{FF2B5EF4-FFF2-40B4-BE49-F238E27FC236}">
                <a16:creationId xmlns:a16="http://schemas.microsoft.com/office/drawing/2014/main" id="{5D9CBA32-4898-4464-BE5F-4E50B240F02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529146"/>
            <a:ext cx="8991600" cy="1598613"/>
            <a:chOff x="68" y="1754"/>
            <a:chExt cx="5664" cy="1007"/>
          </a:xfrm>
        </p:grpSpPr>
        <p:sp>
          <p:nvSpPr>
            <p:cNvPr id="99345" name="Rectangle 17">
              <a:extLst>
                <a:ext uri="{FF2B5EF4-FFF2-40B4-BE49-F238E27FC236}">
                  <a16:creationId xmlns:a16="http://schemas.microsoft.com/office/drawing/2014/main" id="{A752EFA2-8BB2-4C90-B21F-05BF48694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160"/>
              <a:ext cx="558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2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 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对</a:t>
              </a:r>
              <a:r>
                <a:rPr kumimoji="1" lang="zh-CN" altLang="en-US" sz="2800" b="1" dirty="0">
                  <a:solidFill>
                    <a:srgbClr val="C0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数学问题本身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如果输入数据有微小扰动，引起输出数据（即问题真解）的很大扰动，这就是病态问题。</a:t>
              </a:r>
            </a:p>
          </p:txBody>
        </p:sp>
        <p:sp>
          <p:nvSpPr>
            <p:cNvPr id="99349" name="Text Box 21">
              <a:extLst>
                <a:ext uri="{FF2B5EF4-FFF2-40B4-BE49-F238E27FC236}">
                  <a16:creationId xmlns:a16="http://schemas.microsoft.com/office/drawing/2014/main" id="{AA3B058B-F9EB-482C-9630-9DB0F2F0D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" y="1754"/>
              <a:ext cx="39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定义</a:t>
              </a:r>
              <a:r>
                <a:rPr kumimoji="1" lang="en-US" altLang="zh-CN" sz="28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1.6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楷体_GB2312" pitchFamily="49" charset="-122"/>
                </a:rPr>
                <a:t>（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_GB2312" pitchFamily="49" charset="-122"/>
                </a:rPr>
                <a:t>病态问题 </a:t>
              </a:r>
              <a:r>
                <a:rPr kumimoji="1" lang="en-US" altLang="zh-CN" b="1" dirty="0">
                  <a:solidFill>
                    <a:srgbClr val="0000FF"/>
                  </a:solidFill>
                  <a:latin typeface="Arial" panose="020B0604020202020204" pitchFamily="34" charset="0"/>
                </a:rPr>
                <a:t>ill-posed problem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）</a:t>
              </a:r>
            </a:p>
          </p:txBody>
        </p:sp>
      </p:grpSp>
      <p:sp>
        <p:nvSpPr>
          <p:cNvPr id="99351" name="Rectangle 23">
            <a:extLst>
              <a:ext uri="{FF2B5EF4-FFF2-40B4-BE49-F238E27FC236}">
                <a16:creationId xmlns:a16="http://schemas.microsoft.com/office/drawing/2014/main" id="{4A50CC1D-2A41-4E14-811C-1434C0C1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600574"/>
            <a:ext cx="8686800" cy="137318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rgbClr val="0000FF"/>
                </a:solidFill>
                <a:latin typeface="楷体_GB2312" pitchFamily="49" charset="-122"/>
              </a:rPr>
              <a:t>    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_GB2312" pitchFamily="49" charset="-122"/>
              </a:rPr>
              <a:t>它是数学问题本身性质所决定的，与算法无关，也就是说对病态问题，用任何算法（或方法）直接计算都将产生不稳定性。 </a:t>
            </a:r>
          </a:p>
        </p:txBody>
      </p:sp>
    </p:spTree>
    <p:extLst>
      <p:ext uri="{BB962C8B-B14F-4D97-AF65-F5344CB8AC3E}">
        <p14:creationId xmlns:p14="http://schemas.microsoft.com/office/powerpoint/2010/main" val="373677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3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E7AFA0E-584D-268B-C873-02479E93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"/>
          <a:stretch/>
        </p:blipFill>
        <p:spPr>
          <a:xfrm>
            <a:off x="35496" y="44624"/>
            <a:ext cx="9110497" cy="30268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D3AF23-0ABF-DBC9-6EC3-C08FE2A729A6}"/>
              </a:ext>
            </a:extLst>
          </p:cNvPr>
          <p:cNvSpPr txBox="1"/>
          <p:nvPr/>
        </p:nvSpPr>
        <p:spPr>
          <a:xfrm>
            <a:off x="5652120" y="-70424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教材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P24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7F7394-A015-1790-BA87-CD2E9208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30" y="3061934"/>
            <a:ext cx="6012698" cy="3796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37325C1-B95A-0E24-E28D-E6F82E5B9E95}"/>
              </a:ext>
            </a:extLst>
          </p:cNvPr>
          <p:cNvCxnSpPr/>
          <p:nvPr/>
        </p:nvCxnSpPr>
        <p:spPr>
          <a:xfrm>
            <a:off x="2627784" y="3933056"/>
            <a:ext cx="20162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5F35DD2-EB31-DE29-CE4D-F90CA2FD0324}"/>
              </a:ext>
            </a:extLst>
          </p:cNvPr>
          <p:cNvCxnSpPr>
            <a:cxnSpLocks/>
          </p:cNvCxnSpPr>
          <p:nvPr/>
        </p:nvCxnSpPr>
        <p:spPr>
          <a:xfrm>
            <a:off x="5076056" y="4221088"/>
            <a:ext cx="2160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1930DCB-27DD-F324-4E11-0C841DF289CC}"/>
              </a:ext>
            </a:extLst>
          </p:cNvPr>
          <p:cNvSpPr txBox="1"/>
          <p:nvPr/>
        </p:nvSpPr>
        <p:spPr>
          <a:xfrm>
            <a:off x="7677143" y="3067141"/>
            <a:ext cx="557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</a:p>
          <a:p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个序列前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个数值近似解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5951DF0C-B57A-3B06-06D5-A82B9CFC46A5}"/>
              </a:ext>
            </a:extLst>
          </p:cNvPr>
          <p:cNvSpPr/>
          <p:nvPr/>
        </p:nvSpPr>
        <p:spPr>
          <a:xfrm>
            <a:off x="1259632" y="620688"/>
            <a:ext cx="2232248" cy="1656184"/>
          </a:xfrm>
          <a:prstGeom prst="snip2Diag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FEC2AC-B998-ACE2-7551-89D9414521CC}"/>
              </a:ext>
            </a:extLst>
          </p:cNvPr>
          <p:cNvSpPr txBox="1"/>
          <p:nvPr/>
        </p:nvSpPr>
        <p:spPr>
          <a:xfrm>
            <a:off x="794899" y="625770"/>
            <a:ext cx="504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模型输入</a:t>
            </a: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B82344BB-E52C-0E13-B6AB-ABF3BBC60DEE}"/>
              </a:ext>
            </a:extLst>
          </p:cNvPr>
          <p:cNvSpPr/>
          <p:nvPr/>
        </p:nvSpPr>
        <p:spPr>
          <a:xfrm rot="15412805">
            <a:off x="3737260" y="127945"/>
            <a:ext cx="2413168" cy="2491265"/>
          </a:xfrm>
          <a:prstGeom prst="parallelogram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2687F8-5493-5466-B193-CF4AC2700ACA}"/>
              </a:ext>
            </a:extLst>
          </p:cNvPr>
          <p:cNvSpPr txBox="1"/>
          <p:nvPr/>
        </p:nvSpPr>
        <p:spPr>
          <a:xfrm>
            <a:off x="4683769" y="490475"/>
            <a:ext cx="143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算法模型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9D7EEF-554D-8529-4289-CDF8350BA2AB}"/>
              </a:ext>
            </a:extLst>
          </p:cNvPr>
          <p:cNvSpPr txBox="1"/>
          <p:nvPr/>
        </p:nvSpPr>
        <p:spPr>
          <a:xfrm>
            <a:off x="1046927" y="4162735"/>
            <a:ext cx="504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数值输出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FFA1AE-6B41-7817-76FD-E42FD7C7F9A1}"/>
              </a:ext>
            </a:extLst>
          </p:cNvPr>
          <p:cNvSpPr/>
          <p:nvPr/>
        </p:nvSpPr>
        <p:spPr>
          <a:xfrm>
            <a:off x="3635896" y="3993268"/>
            <a:ext cx="3672408" cy="280831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411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C54556-A4B3-BF12-2118-37BA6761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40796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78DF9B-1BB7-4457-FCA7-03E406A3D62F}"/>
              </a:ext>
            </a:extLst>
          </p:cNvPr>
          <p:cNvSpPr txBox="1"/>
          <p:nvPr/>
        </p:nvSpPr>
        <p:spPr>
          <a:xfrm>
            <a:off x="35496" y="40466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种数值算法的误差比较</a:t>
            </a:r>
          </a:p>
        </p:txBody>
      </p:sp>
    </p:spTree>
    <p:extLst>
      <p:ext uri="{BB962C8B-B14F-4D97-AF65-F5344CB8AC3E}">
        <p14:creationId xmlns:p14="http://schemas.microsoft.com/office/powerpoint/2010/main" val="1318374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4172328-38A6-A4B3-B8BE-36CAAB532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340"/>
            <a:ext cx="5400600" cy="6787319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4D8814A-951D-55D0-C8EF-2AC8E9EE1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634191"/>
              </p:ext>
            </p:extLst>
          </p:nvPr>
        </p:nvGraphicFramePr>
        <p:xfrm>
          <a:off x="6523008" y="2276872"/>
          <a:ext cx="2369472" cy="222201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748204">
                  <a:extLst>
                    <a:ext uri="{9D8B030D-6E8A-4147-A177-3AD203B41FA5}">
                      <a16:colId xmlns:a16="http://schemas.microsoft.com/office/drawing/2014/main" val="840172624"/>
                    </a:ext>
                  </a:extLst>
                </a:gridCol>
                <a:gridCol w="1621268">
                  <a:extLst>
                    <a:ext uri="{9D8B030D-6E8A-4147-A177-3AD203B41FA5}">
                      <a16:colId xmlns:a16="http://schemas.microsoft.com/office/drawing/2014/main" val="3718571692"/>
                    </a:ext>
                  </a:extLst>
                </a:gridCol>
              </a:tblGrid>
              <a:tr h="852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rgbClr val="0000FF"/>
                          </a:solidFill>
                        </a:rPr>
                        <a:t>指数级递减稳定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189568"/>
                  </a:ext>
                </a:extLst>
              </a:tr>
              <a:tr h="5164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0000FF"/>
                          </a:solidFill>
                        </a:rPr>
                        <a:t>   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919859"/>
                  </a:ext>
                </a:extLst>
              </a:tr>
              <a:tr h="852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0000FF"/>
                          </a:solidFill>
                        </a:rPr>
                        <a:t>指数级增长不稳定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2402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08CBAFC2-281C-1FE2-5B10-E322A55A0C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8" y="2515445"/>
            <a:ext cx="590150" cy="3180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66BB62-67D0-7051-D214-EF9B96737F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85" y="3228844"/>
            <a:ext cx="607395" cy="3180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18193B-D2D8-0E1E-C504-9B1CFD7078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30" y="3863864"/>
            <a:ext cx="590150" cy="318067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B43329F-327F-5326-8334-CF4ACD52FAA8}"/>
              </a:ext>
            </a:extLst>
          </p:cNvPr>
          <p:cNvCxnSpPr>
            <a:cxnSpLocks/>
          </p:cNvCxnSpPr>
          <p:nvPr/>
        </p:nvCxnSpPr>
        <p:spPr>
          <a:xfrm>
            <a:off x="4821766" y="1772816"/>
            <a:ext cx="1478426" cy="9016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412C0C2-2502-B870-45A8-16DD073A32C0}"/>
              </a:ext>
            </a:extLst>
          </p:cNvPr>
          <p:cNvCxnSpPr>
            <a:cxnSpLocks/>
          </p:cNvCxnSpPr>
          <p:nvPr/>
        </p:nvCxnSpPr>
        <p:spPr>
          <a:xfrm>
            <a:off x="5673978" y="3387877"/>
            <a:ext cx="64807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553FF67-686F-2A0F-9D2C-2C5B98F94FDC}"/>
              </a:ext>
            </a:extLst>
          </p:cNvPr>
          <p:cNvCxnSpPr>
            <a:cxnSpLocks/>
          </p:cNvCxnSpPr>
          <p:nvPr/>
        </p:nvCxnSpPr>
        <p:spPr>
          <a:xfrm flipV="1">
            <a:off x="5508104" y="4077072"/>
            <a:ext cx="792088" cy="7920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6FCD058-907D-A75F-E278-07A5E7BF31CD}"/>
              </a:ext>
            </a:extLst>
          </p:cNvPr>
          <p:cNvSpPr txBox="1"/>
          <p:nvPr/>
        </p:nvSpPr>
        <p:spPr>
          <a:xfrm>
            <a:off x="6009861" y="1572139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误差变化趋势分析</a:t>
            </a:r>
          </a:p>
        </p:txBody>
      </p:sp>
    </p:spTree>
    <p:extLst>
      <p:ext uri="{BB962C8B-B14F-4D97-AF65-F5344CB8AC3E}">
        <p14:creationId xmlns:p14="http://schemas.microsoft.com/office/powerpoint/2010/main" val="291826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DCE-7AAA-41F5-92FC-244267FA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什么是计算方法</a:t>
            </a:r>
            <a:r>
              <a:rPr lang="en-US" altLang="zh-CN" sz="22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(Computational Methods)</a:t>
            </a:r>
            <a:r>
              <a:rPr lang="zh-CN" altLang="en-US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F81DE-DF41-4664-B166-8E63B1588C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6256" y="1044157"/>
            <a:ext cx="8731488" cy="3176931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  <a:spcBef>
                <a:spcPts val="0"/>
              </a:spcBef>
              <a:buClr>
                <a:srgbClr val="090A0B"/>
              </a:buClr>
            </a:pP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sz="28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或称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近似计算方法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及其相关理论的课程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相结合的一门学科</a:t>
            </a:r>
            <a:endParaRPr lang="en-US" altLang="zh-CN" sz="25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上开发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数值算法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5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近似解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通常也简称为“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数值方法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en-US" altLang="zh-CN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(Numerical Methods)</a:t>
            </a:r>
            <a:r>
              <a:rPr lang="zh-CN" altLang="en-US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、“数值分析”</a:t>
            </a:r>
            <a:r>
              <a:rPr lang="en-US" altLang="zh-CN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(Numerical Analysis)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0" indent="0" algn="r">
              <a:lnSpc>
                <a:spcPts val="336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400" b="1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wikipedia.org</a:t>
            </a:r>
            <a:endParaRPr lang="en-US" altLang="zh-CN" sz="2400" b="1" i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D02610-A8E7-1599-3DC9-87EBD659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62" y="4221088"/>
            <a:ext cx="2146300" cy="1993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2751DC-B7C1-A002-DAF0-87DCF6CEEBB8}"/>
              </a:ext>
            </a:extLst>
          </p:cNvPr>
          <p:cNvSpPr txBox="1"/>
          <p:nvPr/>
        </p:nvSpPr>
        <p:spPr>
          <a:xfrm>
            <a:off x="3307180" y="4420018"/>
            <a:ext cx="544128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dirty="0">
                <a:solidFill>
                  <a:schemeClr val="tx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古巴比伦人利用巴比伦泥板计算  的近似值，泥板上有   的六十进制近似值</a:t>
            </a:r>
            <a:r>
              <a:rPr lang="zh-CN" altLang="en-US" sz="2400" b="0" dirty="0">
                <a:solidFill>
                  <a:schemeClr val="tx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     </a:t>
            </a:r>
            <a:endParaRPr lang="en-US" altLang="zh-CN" sz="2400" b="0" dirty="0">
              <a:solidFill>
                <a:schemeClr val="tx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              </a:t>
            </a:r>
            <a:endParaRPr lang="en-US" altLang="zh-CN" sz="2400" b="0" dirty="0">
              <a:solidFill>
                <a:schemeClr val="tx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l"/>
            <a:endParaRPr lang="en-US" altLang="zh-CN" sz="2400" b="0" dirty="0">
              <a:solidFill>
                <a:schemeClr val="tx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8036C2-59DC-211D-EABD-AC2F8856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021" y="5225256"/>
            <a:ext cx="3476160" cy="51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91B838-31D3-1DBC-8E29-65F76197F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4509120"/>
            <a:ext cx="288032" cy="26498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558B82-44B6-2330-1D15-965DFA7F6463}"/>
              </a:ext>
            </a:extLst>
          </p:cNvPr>
          <p:cNvSpPr txBox="1"/>
          <p:nvPr/>
        </p:nvSpPr>
        <p:spPr>
          <a:xfrm>
            <a:off x="561125" y="6211594"/>
            <a:ext cx="306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巴比伦泥板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YBC 7289</a:t>
            </a:r>
          </a:p>
          <a:p>
            <a:r>
              <a:rPr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（公元前约</a:t>
            </a:r>
            <a:r>
              <a:rPr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1800–1600</a:t>
            </a:r>
            <a:r>
              <a:rPr lang="zh-CN" altLang="en-US" b="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年）</a:t>
            </a:r>
            <a:endParaRPr lang="zh-CN" altLang="en-US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B18AEE4-7ACB-090D-67AD-EB86F629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363" y="4865092"/>
            <a:ext cx="289653" cy="26648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DFF577C-67AF-4781-96D8-EB3BE0B80637}"/>
              </a:ext>
            </a:extLst>
          </p:cNvPr>
          <p:cNvSpPr txBox="1"/>
          <p:nvPr/>
        </p:nvSpPr>
        <p:spPr>
          <a:xfrm>
            <a:off x="3333845" y="5747148"/>
            <a:ext cx="4693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dirty="0">
                <a:solidFill>
                  <a:schemeClr val="tx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接近小数下第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000" b="0" dirty="0">
                <a:solidFill>
                  <a:schemeClr val="tx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803E60-8C53-9784-A85B-7B733D8DCBEB}"/>
              </a:ext>
            </a:extLst>
          </p:cNvPr>
          <p:cNvSpPr txBox="1"/>
          <p:nvPr/>
        </p:nvSpPr>
        <p:spPr>
          <a:xfrm>
            <a:off x="3828755" y="6326250"/>
            <a:ext cx="53152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100" b="0" i="1" dirty="0">
                <a:solidFill>
                  <a:srgbClr val="0000FF"/>
                </a:solidFill>
              </a:rPr>
              <a:t>Fowler, D. and Robson, E., 1998. </a:t>
            </a:r>
            <a:r>
              <a:rPr lang="en-US" altLang="zh-CN" sz="1100" b="0" i="1" dirty="0">
                <a:solidFill>
                  <a:srgbClr val="FF0000"/>
                </a:solidFill>
              </a:rPr>
              <a:t>Square root approximations in Old Babylonian mathematics: YBC 7289 in context</a:t>
            </a:r>
            <a:r>
              <a:rPr lang="en-US" altLang="zh-CN" sz="1100" b="0" i="1" dirty="0">
                <a:solidFill>
                  <a:srgbClr val="0000FF"/>
                </a:solidFill>
              </a:rPr>
              <a:t>. Historia </a:t>
            </a:r>
            <a:r>
              <a:rPr lang="en-US" altLang="zh-CN" sz="1100" b="0" i="1" dirty="0" err="1">
                <a:solidFill>
                  <a:srgbClr val="0000FF"/>
                </a:solidFill>
              </a:rPr>
              <a:t>mathematica</a:t>
            </a:r>
            <a:r>
              <a:rPr lang="en-US" altLang="zh-CN" sz="1100" b="0" i="1" dirty="0">
                <a:solidFill>
                  <a:srgbClr val="0000FF"/>
                </a:solidFill>
              </a:rPr>
              <a:t>, 25(4), pp.366-378.</a:t>
            </a:r>
          </a:p>
        </p:txBody>
      </p:sp>
    </p:spTree>
    <p:extLst>
      <p:ext uri="{BB962C8B-B14F-4D97-AF65-F5344CB8AC3E}">
        <p14:creationId xmlns:p14="http://schemas.microsoft.com/office/powerpoint/2010/main" val="173077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47105">
            <a:extLst>
              <a:ext uri="{FF2B5EF4-FFF2-40B4-BE49-F238E27FC236}">
                <a16:creationId xmlns:a16="http://schemas.microsoft.com/office/drawing/2014/main" id="{971D762B-77C4-4B0E-B357-4D29DF4322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392" y="332656"/>
            <a:ext cx="6228184" cy="548680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）减少运算误差的原则</a:t>
            </a:r>
          </a:p>
        </p:txBody>
      </p:sp>
      <p:sp>
        <p:nvSpPr>
          <p:cNvPr id="47107" name="副标题 47106">
            <a:extLst>
              <a:ext uri="{FF2B5EF4-FFF2-40B4-BE49-F238E27FC236}">
                <a16:creationId xmlns:a16="http://schemas.microsoft.com/office/drawing/2014/main" id="{47F1D4E7-2B8D-4336-80F4-A7FE2B421F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7524" y="1412776"/>
            <a:ext cx="8568952" cy="4236719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误差是衡量数值方法的重要标志，</a:t>
            </a:r>
            <a:r>
              <a:rPr lang="zh-CN" altLang="en-US" sz="2800" b="1" u="sng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对每一个算法都要进行</a:t>
            </a:r>
            <a:r>
              <a:rPr lang="zh-CN" altLang="en-US" sz="2800" b="1" u="sng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误差分析</a:t>
            </a: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-457200" algn="l">
              <a:lnSpc>
                <a:spcPts val="15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不仅考虑算法数学公式的正确合理性，对算法中数据按某种规定的顺序进行</a:t>
            </a:r>
            <a:r>
              <a:rPr lang="zh-CN" altLang="en-US" sz="2800" b="1" u="sng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有限次的四则运算的步骤</a:t>
            </a: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也需要加以重视。</a:t>
            </a:r>
            <a:endParaRPr lang="en-US" altLang="zh-CN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-457200" algn="l">
              <a:lnSpc>
                <a:spcPts val="15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一个问题往往有多种算法，不同算法计算结果的精度往往大不相同。因为初始数据的误差和计算时的舍入误差，在计算中的</a:t>
            </a:r>
            <a:r>
              <a:rPr lang="zh-CN" altLang="en-US" sz="2800" b="1" u="sng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传播</a:t>
            </a: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，因算法不同而相异。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6187EF-F3C5-FC41-2CE5-6E2E5E7A895E}"/>
              </a:ext>
            </a:extLst>
          </p:cNvPr>
          <p:cNvSpPr txBox="1"/>
          <p:nvPr/>
        </p:nvSpPr>
        <p:spPr>
          <a:xfrm>
            <a:off x="683568" y="5661248"/>
            <a:ext cx="4451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良态问题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+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稳定的计算方法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B57B3A-8937-74F3-C649-AF165E9968B1}"/>
              </a:ext>
            </a:extLst>
          </p:cNvPr>
          <p:cNvSpPr txBox="1"/>
          <p:nvPr/>
        </p:nvSpPr>
        <p:spPr>
          <a:xfrm>
            <a:off x="5436096" y="5661248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可靠的计算结果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7B6A9143-8496-73F9-B52E-95DC042014AA}"/>
              </a:ext>
            </a:extLst>
          </p:cNvPr>
          <p:cNvSpPr/>
          <p:nvPr/>
        </p:nvSpPr>
        <p:spPr>
          <a:xfrm>
            <a:off x="5045418" y="5778842"/>
            <a:ext cx="480688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795E83-91EE-DC4F-0C62-7C224008148F}"/>
              </a:ext>
            </a:extLst>
          </p:cNvPr>
          <p:cNvSpPr txBox="1"/>
          <p:nvPr/>
        </p:nvSpPr>
        <p:spPr>
          <a:xfrm rot="21290387">
            <a:off x="4870768" y="924952"/>
            <a:ext cx="3581429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如何减少算法的计算误差呢？</a:t>
            </a:r>
          </a:p>
        </p:txBody>
      </p:sp>
    </p:spTree>
    <p:extLst>
      <p:ext uri="{BB962C8B-B14F-4D97-AF65-F5344CB8AC3E}">
        <p14:creationId xmlns:p14="http://schemas.microsoft.com/office/powerpoint/2010/main" val="257863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  <p:bldP spid="2" grpId="0"/>
      <p:bldP spid="3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副标题 49154">
            <a:extLst>
              <a:ext uri="{FF2B5EF4-FFF2-40B4-BE49-F238E27FC236}">
                <a16:creationId xmlns:a16="http://schemas.microsoft.com/office/drawing/2014/main" id="{2C0F8230-44BD-4102-BEC3-D688DDCE38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59632" y="1754814"/>
            <a:ext cx="6228184" cy="334837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避免相近两数相减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防止“大数吃掉小数”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绝对值太小的数不宜做除数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简化计算步骤，减少运算次数</a:t>
            </a:r>
          </a:p>
        </p:txBody>
      </p:sp>
      <p:sp>
        <p:nvSpPr>
          <p:cNvPr id="5" name="标题 47105">
            <a:extLst>
              <a:ext uri="{FF2B5EF4-FFF2-40B4-BE49-F238E27FC236}">
                <a16:creationId xmlns:a16="http://schemas.microsoft.com/office/drawing/2014/main" id="{2E45AEE0-F1B6-4841-B9C8-3C8405A8C45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764704"/>
            <a:ext cx="6228184" cy="54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）减少运算误差的原则</a:t>
            </a:r>
          </a:p>
        </p:txBody>
      </p:sp>
    </p:spTree>
    <p:extLst>
      <p:ext uri="{BB962C8B-B14F-4D97-AF65-F5344CB8AC3E}">
        <p14:creationId xmlns:p14="http://schemas.microsoft.com/office/powerpoint/2010/main" val="2932009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50177">
            <a:extLst>
              <a:ext uri="{FF2B5EF4-FFF2-40B4-BE49-F238E27FC236}">
                <a16:creationId xmlns:a16="http://schemas.microsoft.com/office/drawing/2014/main" id="{AA799F90-6A33-4EA5-9BC7-6B92777AED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128180"/>
            <a:ext cx="7992888" cy="692150"/>
          </a:xfrm>
        </p:spPr>
        <p:txBody>
          <a:bodyPr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5.1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要避免相近两数相减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有效数字会有损失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433BEA-17F3-C7ED-8662-72878645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451274"/>
            <a:ext cx="5346700" cy="12954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8CE3DC8-9BAD-71E9-6A66-679531A75F83}"/>
              </a:ext>
            </a:extLst>
          </p:cNvPr>
          <p:cNvCxnSpPr/>
          <p:nvPr/>
        </p:nvCxnSpPr>
        <p:spPr>
          <a:xfrm>
            <a:off x="5292080" y="4509120"/>
            <a:ext cx="0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BC8E2AE-CE74-3AE7-0FFF-65F70E3ED8EA}"/>
              </a:ext>
            </a:extLst>
          </p:cNvPr>
          <p:cNvCxnSpPr/>
          <p:nvPr/>
        </p:nvCxnSpPr>
        <p:spPr>
          <a:xfrm flipV="1">
            <a:off x="5868144" y="4098974"/>
            <a:ext cx="0" cy="6477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22961CF-2AAC-0886-2D39-8865ABA7A1C5}"/>
              </a:ext>
            </a:extLst>
          </p:cNvPr>
          <p:cNvSpPr txBox="1"/>
          <p:nvPr/>
        </p:nvSpPr>
        <p:spPr>
          <a:xfrm>
            <a:off x="5124406" y="4940002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4B3473-F130-FF35-6FF2-43AABC3C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293220"/>
            <a:ext cx="292100" cy="215900"/>
          </a:xfrm>
          <a:prstGeom prst="rect">
            <a:avLst/>
          </a:prstGeom>
        </p:spPr>
      </p:pic>
      <p:sp>
        <p:nvSpPr>
          <p:cNvPr id="6" name="副标题 50178">
            <a:extLst>
              <a:ext uri="{FF2B5EF4-FFF2-40B4-BE49-F238E27FC236}">
                <a16:creationId xmlns:a16="http://schemas.microsoft.com/office/drawing/2014/main" id="{3375CD1C-7840-3D70-88A0-FF9AB553CC0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7524" y="1005424"/>
            <a:ext cx="8568952" cy="2016224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26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endParaRPr lang="en-US" altLang="zh-CN" sz="26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x=1958.75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y=1958.32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都有</a:t>
            </a:r>
            <a:r>
              <a:rPr lang="en-US" altLang="zh-CN" sz="2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位有效数字，但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x-y=0.43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只有</a:t>
            </a:r>
            <a:r>
              <a:rPr lang="en-US" altLang="zh-CN" sz="2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位有效数字，应该尽量改变算法避免这类运算。</a:t>
            </a:r>
          </a:p>
        </p:txBody>
      </p:sp>
    </p:spTree>
    <p:extLst>
      <p:ext uri="{BB962C8B-B14F-4D97-AF65-F5344CB8AC3E}">
        <p14:creationId xmlns:p14="http://schemas.microsoft.com/office/powerpoint/2010/main" val="123999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50177">
            <a:extLst>
              <a:ext uri="{FF2B5EF4-FFF2-40B4-BE49-F238E27FC236}">
                <a16:creationId xmlns:a16="http://schemas.microsoft.com/office/drawing/2014/main" id="{AA799F90-6A33-4EA5-9BC7-6B92777AED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128180"/>
            <a:ext cx="7992888" cy="692150"/>
          </a:xfrm>
        </p:spPr>
        <p:txBody>
          <a:bodyPr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5.1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要避免相近两数相减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有效数字会有损失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79" name="副标题 50178">
            <a:extLst>
              <a:ext uri="{FF2B5EF4-FFF2-40B4-BE49-F238E27FC236}">
                <a16:creationId xmlns:a16="http://schemas.microsoft.com/office/drawing/2014/main" id="{ED8C7D84-89CC-4AD4-B527-73C15F5838D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7524" y="1005424"/>
            <a:ext cx="8568952" cy="2016224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26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endParaRPr lang="en-US" altLang="zh-CN" sz="26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x=1958.75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y=1958.32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都有</a:t>
            </a:r>
            <a:r>
              <a:rPr lang="en-US" altLang="zh-CN" sz="2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位有效数字，但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x-y=0.43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只有</a:t>
            </a:r>
            <a:r>
              <a:rPr lang="en-US" altLang="zh-CN" sz="2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位有效数字，应该尽量改变算法避免这类运算。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25EACA-13E3-B08F-A11C-4FF54392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35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6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50177">
            <a:extLst>
              <a:ext uri="{FF2B5EF4-FFF2-40B4-BE49-F238E27FC236}">
                <a16:creationId xmlns:a16="http://schemas.microsoft.com/office/drawing/2014/main" id="{AA799F90-6A33-4EA5-9BC7-6B92777AED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128180"/>
            <a:ext cx="7992888" cy="692150"/>
          </a:xfrm>
        </p:spPr>
        <p:txBody>
          <a:bodyPr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5.1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要避免相近两数相减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有效数字会有损失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831011-CA21-3237-C767-8CCECD58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53" y="764704"/>
            <a:ext cx="1009650" cy="990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CCF647-AD8B-A1C1-9D4C-B7813048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274973"/>
            <a:ext cx="8676456" cy="43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50177">
            <a:extLst>
              <a:ext uri="{FF2B5EF4-FFF2-40B4-BE49-F238E27FC236}">
                <a16:creationId xmlns:a16="http://schemas.microsoft.com/office/drawing/2014/main" id="{AA799F90-6A33-4EA5-9BC7-6B92777AED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128180"/>
            <a:ext cx="7992888" cy="692150"/>
          </a:xfrm>
        </p:spPr>
        <p:txBody>
          <a:bodyPr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5.1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要避免相近两数相减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有效数字会有损失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831011-CA21-3237-C767-8CCECD58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53" y="764704"/>
            <a:ext cx="1009650" cy="990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AAA806-93FC-8E98-D2B7-6C6B7B862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9" y="815056"/>
            <a:ext cx="7575448" cy="6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57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C46E69-ACF4-C62E-8CB5-F3BC1E01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" y="404664"/>
            <a:ext cx="9053315" cy="61098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FBA3495-CCDE-EA97-B710-F5C5562EA465}"/>
              </a:ext>
            </a:extLst>
          </p:cNvPr>
          <p:cNvSpPr txBox="1"/>
          <p:nvPr/>
        </p:nvSpPr>
        <p:spPr>
          <a:xfrm>
            <a:off x="2402662" y="6125234"/>
            <a:ext cx="369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时</a:t>
            </a:r>
          </a:p>
        </p:txBody>
      </p:sp>
    </p:spTree>
    <p:extLst>
      <p:ext uri="{BB962C8B-B14F-4D97-AF65-F5344CB8AC3E}">
        <p14:creationId xmlns:p14="http://schemas.microsoft.com/office/powerpoint/2010/main" val="3275175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53249">
            <a:extLst>
              <a:ext uri="{FF2B5EF4-FFF2-40B4-BE49-F238E27FC236}">
                <a16:creationId xmlns:a16="http://schemas.microsoft.com/office/drawing/2014/main" id="{1EF1D73B-1FD0-46E5-8D6D-3A48D23640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404664"/>
            <a:ext cx="9144000" cy="69215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5.2 </a:t>
            </a:r>
            <a:r>
              <a:rPr lang="zh-CN" altLang="en-US" sz="32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要防止“大数吃掉小数”</a:t>
            </a:r>
          </a:p>
        </p:txBody>
      </p:sp>
      <p:sp>
        <p:nvSpPr>
          <p:cNvPr id="53251" name="副标题 53250">
            <a:extLst>
              <a:ext uri="{FF2B5EF4-FFF2-40B4-BE49-F238E27FC236}">
                <a16:creationId xmlns:a16="http://schemas.microsoft.com/office/drawing/2014/main" id="{52BEFDE5-3933-4087-8368-B0CCBDD79F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520" y="1196752"/>
            <a:ext cx="8424936" cy="4032448"/>
          </a:xfrm>
        </p:spPr>
        <p:txBody>
          <a:bodyPr>
            <a:norm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参加运算的数有时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数量级相差很大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，计算机的字长有限，在进行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加减运算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时，要进行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对阶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规格化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</a:p>
          <a:p>
            <a:pPr marL="800100" lvl="1" indent="-457200" algn="just">
              <a:lnSpc>
                <a:spcPts val="36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对阶是以大数为准，小数向大数看齐</a:t>
            </a:r>
            <a:endParaRPr lang="en-US" altLang="zh-CN" sz="24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457200" algn="just">
              <a:lnSpc>
                <a:spcPts val="36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当小数阶码与大数阶码一致时，将移位后的尾数多于计算机字长的部分四舍五入，然后进行计算</a:t>
            </a:r>
          </a:p>
          <a:p>
            <a:pPr algn="just">
              <a:lnSpc>
                <a:spcPts val="3600"/>
              </a:lnSpc>
            </a:pP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有可能出现“大数吃掉小数”的现象，影响计算结果的可靠性。</a:t>
            </a:r>
          </a:p>
        </p:txBody>
      </p:sp>
    </p:spTree>
    <p:extLst>
      <p:ext uri="{BB962C8B-B14F-4D97-AF65-F5344CB8AC3E}">
        <p14:creationId xmlns:p14="http://schemas.microsoft.com/office/powerpoint/2010/main" val="269182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副标题 54274">
            <a:extLst>
              <a:ext uri="{FF2B5EF4-FFF2-40B4-BE49-F238E27FC236}">
                <a16:creationId xmlns:a16="http://schemas.microsoft.com/office/drawing/2014/main" id="{EB998F1A-D77E-469E-8A4B-B5470BC313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528" y="379847"/>
            <a:ext cx="8424936" cy="600881"/>
          </a:xfrm>
        </p:spPr>
        <p:txBody>
          <a:bodyPr/>
          <a:lstStyle/>
          <a:p>
            <a:pPr algn="l">
              <a:spcBef>
                <a:spcPct val="15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lang="en-US" altLang="zh-CN" sz="32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求二次方程</a:t>
            </a:r>
            <a:r>
              <a:rPr lang="en-US" altLang="zh-CN" sz="2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="1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-10</a:t>
            </a:r>
            <a:r>
              <a:rPr lang="en-US" altLang="zh-CN" sz="2800" b="1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x+1=0</a:t>
            </a:r>
            <a:r>
              <a:rPr lang="zh-CN" altLang="en-US" sz="2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的根。</a:t>
            </a:r>
            <a:endParaRPr lang="zh-CN" altLang="en-US" sz="3200" b="1" dirty="0">
              <a:solidFill>
                <a:srgbClr val="090A0B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69C108-2F3B-440B-946E-3A2E43498AF6}"/>
              </a:ext>
            </a:extLst>
          </p:cNvPr>
          <p:cNvSpPr txBox="1"/>
          <p:nvPr/>
        </p:nvSpPr>
        <p:spPr>
          <a:xfrm>
            <a:off x="395536" y="1052736"/>
            <a:ext cx="8496944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15000"/>
              </a:spcBef>
            </a:pP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解</a:t>
            </a:r>
            <a:r>
              <a:rPr lang="zh-CN" altLang="en-US" sz="2800" dirty="0">
                <a:solidFill>
                  <a:srgbClr val="FF006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根据韦达定理</a:t>
            </a:r>
          </a:p>
          <a:p>
            <a:pPr algn="l">
              <a:spcBef>
                <a:spcPct val="15000"/>
              </a:spcBef>
            </a:pP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=[10</a:t>
            </a:r>
            <a:r>
              <a:rPr lang="en-US" altLang="zh-CN" sz="2800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en-US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(10</a:t>
            </a:r>
            <a:r>
              <a:rPr lang="en-US" altLang="zh-CN" sz="2800" baseline="300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en-US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-4)</a:t>
            </a:r>
            <a:r>
              <a:rPr lang="en-US" altLang="zh-CN" sz="2800" baseline="300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1/2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]/2</a:t>
            </a:r>
          </a:p>
          <a:p>
            <a:pPr algn="l">
              <a:spcBef>
                <a:spcPct val="15000"/>
              </a:spcBef>
            </a:pP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x</a:t>
            </a:r>
            <a:r>
              <a:rPr lang="en-US" altLang="zh-CN" sz="2800" baseline="-25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=[10</a:t>
            </a:r>
            <a:r>
              <a:rPr lang="en-US" altLang="zh-CN" sz="2800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(10</a:t>
            </a:r>
            <a:r>
              <a:rPr lang="en-US" altLang="zh-CN" sz="2800" baseline="30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en-US" altLang="zh-CN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-4)</a:t>
            </a:r>
            <a:r>
              <a:rPr lang="en-US" altLang="zh-CN" sz="2800" baseline="30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1/2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]/2</a:t>
            </a:r>
            <a:endParaRPr lang="zh-CN" altLang="en-US" sz="280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2CF624-7265-4FCC-856E-425E16D8A3B1}"/>
              </a:ext>
            </a:extLst>
          </p:cNvPr>
          <p:cNvSpPr txBox="1"/>
          <p:nvPr/>
        </p:nvSpPr>
        <p:spPr>
          <a:xfrm>
            <a:off x="288592" y="4533272"/>
            <a:ext cx="8603888" cy="194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15000"/>
              </a:spcBef>
            </a:pP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产生错误的原因</a:t>
            </a:r>
          </a:p>
          <a:p>
            <a:pPr algn="l">
              <a:spcBef>
                <a:spcPct val="15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①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出现大数</a:t>
            </a:r>
            <a:r>
              <a:rPr lang="zh-CN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zh-CN" sz="2800" baseline="300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吃掉小数</a:t>
            </a:r>
            <a:r>
              <a:rPr lang="en-US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的情况；</a:t>
            </a:r>
          </a:p>
          <a:p>
            <a:pPr algn="l">
              <a:spcBef>
                <a:spcPct val="15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②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分子部分出现两个相近数相减而丧失有效数位，常称为灾难性的抵消</a:t>
            </a:r>
            <a:r>
              <a:rPr lang="en-US" altLang="zh-CN" sz="2800" b="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(catastrophic cancellation)</a:t>
            </a:r>
            <a:r>
              <a:rPr lang="zh-CN" altLang="en-US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EF5911-2B89-4008-8F05-A3508C2AA767}"/>
              </a:ext>
            </a:extLst>
          </p:cNvPr>
          <p:cNvSpPr txBox="1"/>
          <p:nvPr/>
        </p:nvSpPr>
        <p:spPr>
          <a:xfrm>
            <a:off x="827584" y="2793004"/>
            <a:ext cx="7957952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15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位浮点数计算得</a:t>
            </a:r>
          </a:p>
          <a:p>
            <a:pPr algn="l">
              <a:spcBef>
                <a:spcPct val="15000"/>
              </a:spcBef>
            </a:pP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=(10</a:t>
            </a:r>
            <a:r>
              <a:rPr lang="en-US" altLang="zh-CN" sz="2800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en-US" altLang="zh-CN" sz="28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en-US" altLang="zh-CN" sz="2800" baseline="300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)/2=10</a:t>
            </a:r>
            <a:r>
              <a:rPr lang="en-US" altLang="zh-CN" sz="2800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  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正确）</a:t>
            </a:r>
          </a:p>
          <a:p>
            <a:pPr algn="l">
              <a:spcBef>
                <a:spcPct val="15000"/>
              </a:spcBef>
            </a:pPr>
            <a:r>
              <a:rPr lang="zh-CN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2800" baseline="-25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=(10</a:t>
            </a:r>
            <a:r>
              <a:rPr lang="en-US" altLang="zh-CN" sz="2800" baseline="30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en-US" altLang="zh-CN" sz="2800" baseline="30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en-US" altLang="zh-CN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)/2=0   (</a:t>
            </a:r>
            <a:r>
              <a:rPr lang="zh-CN" altLang="en-US" sz="28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错误）</a:t>
            </a:r>
            <a:endParaRPr lang="en-US" altLang="zh-CN" sz="2800" dirty="0">
              <a:solidFill>
                <a:srgbClr val="090A0B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63D26B-BDFA-1287-7FE5-31A43FD2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657086"/>
            <a:ext cx="2514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589339-5DB2-B673-3C7F-5626ABBD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130"/>
            <a:ext cx="9144000" cy="4243740"/>
          </a:xfrm>
          <a:prstGeom prst="rect">
            <a:avLst/>
          </a:prstGeom>
        </p:spPr>
      </p:pic>
      <p:sp>
        <p:nvSpPr>
          <p:cNvPr id="9" name="标题 53249">
            <a:extLst>
              <a:ext uri="{FF2B5EF4-FFF2-40B4-BE49-F238E27FC236}">
                <a16:creationId xmlns:a16="http://schemas.microsoft.com/office/drawing/2014/main" id="{2F86D03F-0857-2602-F36A-1CE09F9813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404664"/>
            <a:ext cx="9144000" cy="69215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5.2 </a:t>
            </a:r>
            <a:r>
              <a:rPr lang="zh-CN" altLang="en-US" sz="32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要防止“大数吃掉小数”</a:t>
            </a:r>
          </a:p>
        </p:txBody>
      </p:sp>
    </p:spTree>
    <p:extLst>
      <p:ext uri="{BB962C8B-B14F-4D97-AF65-F5344CB8AC3E}">
        <p14:creationId xmlns:p14="http://schemas.microsoft.com/office/powerpoint/2010/main" val="230544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DCE-7AAA-41F5-92FC-244267FA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什么是计算方法</a:t>
            </a:r>
            <a:r>
              <a:rPr lang="en-US" altLang="zh-CN" sz="22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(Computational Methods)</a:t>
            </a:r>
            <a:r>
              <a:rPr lang="zh-CN" altLang="en-US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F81DE-DF41-4664-B166-8E63B1588C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6256" y="1044157"/>
            <a:ext cx="8731488" cy="3176931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  <a:spcBef>
                <a:spcPts val="0"/>
              </a:spcBef>
              <a:buClr>
                <a:srgbClr val="090A0B"/>
              </a:buClr>
            </a:pP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sz="28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或称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近似计算方法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及其相关理论的课程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相结合的一门学科</a:t>
            </a:r>
            <a:endParaRPr lang="en-US" altLang="zh-CN" sz="25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上开发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数值算法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5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近似解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通常也简称为“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数值方法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en-US" altLang="zh-CN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(Numerical Methods)</a:t>
            </a:r>
            <a:r>
              <a:rPr lang="zh-CN" altLang="en-US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、“数值分析”</a:t>
            </a:r>
            <a:r>
              <a:rPr lang="en-US" altLang="zh-CN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(Numerical Analysis)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CC99EC-8FC5-CF76-EA09-25999568498D}"/>
              </a:ext>
            </a:extLst>
          </p:cNvPr>
          <p:cNvSpPr/>
          <p:nvPr/>
        </p:nvSpPr>
        <p:spPr>
          <a:xfrm>
            <a:off x="536786" y="4221088"/>
            <a:ext cx="79236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方程求解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：线性方程组、非线性方程、微分方程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... ...</a:t>
            </a:r>
            <a:endParaRPr lang="zh-CN" altLang="en-US" sz="20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优化问题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：寻找函数的极大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小值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无约束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有约束优化问题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)</a:t>
            </a:r>
            <a:endParaRPr lang="zh-CN" altLang="en-US" sz="20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插值和拟合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：通过已知数据，构建近似函数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数值积分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：计算积分近似值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矩阵计算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：矩阵的加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减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乘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求逆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特征值等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概率统计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：随机模拟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概率计算</a:t>
            </a:r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统计推断等</a:t>
            </a:r>
            <a:endParaRPr lang="en-US" altLang="zh-CN" sz="20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... ...</a:t>
            </a:r>
            <a:endParaRPr lang="zh-CN" altLang="en-US" sz="20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FE3C73-D572-E015-E9FC-37A144F94738}"/>
              </a:ext>
            </a:extLst>
          </p:cNvPr>
          <p:cNvSpPr txBox="1"/>
          <p:nvPr/>
        </p:nvSpPr>
        <p:spPr>
          <a:xfrm>
            <a:off x="248754" y="378904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可以求解</a:t>
            </a:r>
            <a:r>
              <a:rPr kumimoji="1" lang="zh-CN" altLang="en-US" sz="2800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哪些数学问题？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CFFC67-4B20-A1DA-6424-F5992CBD9AAB}"/>
              </a:ext>
            </a:extLst>
          </p:cNvPr>
          <p:cNvSpPr/>
          <p:nvPr/>
        </p:nvSpPr>
        <p:spPr>
          <a:xfrm>
            <a:off x="248754" y="3789040"/>
            <a:ext cx="8139670" cy="267881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55297">
            <a:extLst>
              <a:ext uri="{FF2B5EF4-FFF2-40B4-BE49-F238E27FC236}">
                <a16:creationId xmlns:a16="http://schemas.microsoft.com/office/drawing/2014/main" id="{C3073CBF-8479-46EE-9B2B-1967E899087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69215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5.3 </a:t>
            </a:r>
            <a:r>
              <a:rPr lang="zh-CN" altLang="en-US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绝对值太小的数不宜做除数</a:t>
            </a:r>
          </a:p>
        </p:txBody>
      </p:sp>
      <p:sp>
        <p:nvSpPr>
          <p:cNvPr id="55299" name="副标题 55298">
            <a:extLst>
              <a:ext uri="{FF2B5EF4-FFF2-40B4-BE49-F238E27FC236}">
                <a16:creationId xmlns:a16="http://schemas.microsoft.com/office/drawing/2014/main" id="{C51ED89A-5AF8-415D-8608-877D710479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69776" y="666218"/>
            <a:ext cx="8604448" cy="1656730"/>
          </a:xfrm>
        </p:spPr>
        <p:txBody>
          <a:bodyPr/>
          <a:lstStyle/>
          <a:p>
            <a:pPr algn="l"/>
            <a:r>
              <a:rPr lang="en-US" altLang="zh-CN" sz="32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sz="32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用绝对值太小的数做除数，舍入误差会增大，而且当太小的除数稍有一点误差时，对计算结果的影响会很大。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C1F999-CE2D-EB82-8749-928079D0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035959"/>
            <a:ext cx="1993900" cy="698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DC61F3-97C1-1119-82B3-84CBC48A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68" y="4117722"/>
            <a:ext cx="1930400" cy="63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937C5B-661B-B3ED-F077-4AC813424FDC}"/>
              </a:ext>
            </a:extLst>
          </p:cNvPr>
          <p:cNvSpPr txBox="1"/>
          <p:nvPr/>
        </p:nvSpPr>
        <p:spPr>
          <a:xfrm>
            <a:off x="3253532" y="3933056"/>
            <a:ext cx="2604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分母只有</a:t>
            </a:r>
            <a:r>
              <a:rPr lang="en-US" altLang="zh-CN" sz="1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0.0001</a:t>
            </a:r>
            <a:r>
              <a:rPr lang="zh-CN" altLang="en-US" sz="1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的变化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43B4F-EB79-75D2-11EB-0D57A8ECB55C}"/>
              </a:ext>
            </a:extLst>
          </p:cNvPr>
          <p:cNvSpPr txBox="1"/>
          <p:nvPr/>
        </p:nvSpPr>
        <p:spPr>
          <a:xfrm>
            <a:off x="3460513" y="4465956"/>
            <a:ext cx="2162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结果却有很大变化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5B2DC9-5150-171B-B4A7-CC239E10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717" y="2412380"/>
            <a:ext cx="2844800" cy="7493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CCC8E5B-EA5D-1EEE-B4A9-66CDF25A1129}"/>
              </a:ext>
            </a:extLst>
          </p:cNvPr>
          <p:cNvCxnSpPr/>
          <p:nvPr/>
        </p:nvCxnSpPr>
        <p:spPr>
          <a:xfrm>
            <a:off x="3849407" y="2829951"/>
            <a:ext cx="0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74382B7-A854-57DB-AA28-76D5B00BD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843" y="2348880"/>
            <a:ext cx="1231900" cy="876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C31485-75BC-5F98-4F39-757659D07A22}"/>
              </a:ext>
            </a:extLst>
          </p:cNvPr>
          <p:cNvSpPr txBox="1"/>
          <p:nvPr/>
        </p:nvSpPr>
        <p:spPr>
          <a:xfrm>
            <a:off x="5984743" y="2556197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可能会很大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684C2F-5116-39E7-987A-38EEBF4EA1A5}"/>
              </a:ext>
            </a:extLst>
          </p:cNvPr>
          <p:cNvSpPr txBox="1"/>
          <p:nvPr/>
        </p:nvSpPr>
        <p:spPr>
          <a:xfrm>
            <a:off x="712897" y="371720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E1F7A52-5031-2EFD-008B-333463AA568B}"/>
              </a:ext>
            </a:extLst>
          </p:cNvPr>
          <p:cNvSpPr/>
          <p:nvPr/>
        </p:nvSpPr>
        <p:spPr>
          <a:xfrm>
            <a:off x="3383006" y="4251124"/>
            <a:ext cx="2413130" cy="2992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40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56321">
            <a:extLst>
              <a:ext uri="{FF2B5EF4-FFF2-40B4-BE49-F238E27FC236}">
                <a16:creationId xmlns:a16="http://schemas.microsoft.com/office/drawing/2014/main" id="{35E8B285-603F-4081-95B6-5A27987A03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512" y="495097"/>
            <a:ext cx="6588224" cy="555626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5.4 </a:t>
            </a:r>
            <a:r>
              <a:rPr lang="zh-CN" altLang="en-US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简化计算步骤，减少运算次数</a:t>
            </a:r>
          </a:p>
        </p:txBody>
      </p:sp>
      <p:sp>
        <p:nvSpPr>
          <p:cNvPr id="56323" name="副标题 56322">
            <a:extLst>
              <a:ext uri="{FF2B5EF4-FFF2-40B4-BE49-F238E27FC236}">
                <a16:creationId xmlns:a16="http://schemas.microsoft.com/office/drawing/2014/main" id="{3D0F5728-97B2-4DB4-B4CD-B51A720666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063907"/>
            <a:ext cx="9036496" cy="129614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ct val="10000"/>
              </a:spcBef>
            </a:pPr>
            <a:r>
              <a:rPr lang="en-US" altLang="zh-CN" sz="3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3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同一个计算问题，如能减少运算次数，不但可以</a:t>
            </a:r>
            <a:r>
              <a:rPr lang="zh-CN" altLang="en-US" sz="3000" b="1" u="sng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节约计算时间，还能减少舍入误差</a:t>
            </a:r>
            <a:r>
              <a:rPr lang="zh-CN" altLang="en-US" sz="30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C25952-DD6D-8E05-C7E7-10BAA89E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2290219"/>
            <a:ext cx="8820472" cy="44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4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56321">
            <a:extLst>
              <a:ext uri="{FF2B5EF4-FFF2-40B4-BE49-F238E27FC236}">
                <a16:creationId xmlns:a16="http://schemas.microsoft.com/office/drawing/2014/main" id="{35E8B285-603F-4081-95B6-5A27987A03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512" y="495097"/>
            <a:ext cx="6588224" cy="555626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5.4 </a:t>
            </a:r>
            <a:r>
              <a:rPr lang="zh-CN" altLang="en-US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简化计算步骤，减少运算次数</a:t>
            </a:r>
          </a:p>
        </p:txBody>
      </p:sp>
      <p:sp>
        <p:nvSpPr>
          <p:cNvPr id="56323" name="副标题 56322">
            <a:extLst>
              <a:ext uri="{FF2B5EF4-FFF2-40B4-BE49-F238E27FC236}">
                <a16:creationId xmlns:a16="http://schemas.microsoft.com/office/drawing/2014/main" id="{3D0F5728-97B2-4DB4-B4CD-B51A720666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063907"/>
            <a:ext cx="9036496" cy="129614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ct val="10000"/>
              </a:spcBef>
            </a:pPr>
            <a:r>
              <a:rPr lang="en-US" altLang="zh-CN" sz="30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3000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30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同一个计算问题，如能减少运算次数，不但可以</a:t>
            </a:r>
            <a:r>
              <a:rPr lang="zh-CN" altLang="en-US" sz="3000" b="1" u="sng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节约计算时间，还能减少舍入误差</a:t>
            </a:r>
            <a:r>
              <a:rPr lang="zh-CN" altLang="en-US" sz="3000" b="1" dirty="0">
                <a:solidFill>
                  <a:srgbClr val="090A0B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0609A8-061A-9363-EAB1-42BA341D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0" y="2636912"/>
            <a:ext cx="8532440" cy="23028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8B20A5-57FE-24B7-5DEB-F09351F8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7" y="2324059"/>
            <a:ext cx="4619106" cy="4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1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408414-A75A-3E12-AE8F-C8C6FC34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60527"/>
            <a:ext cx="8748464" cy="3736945"/>
          </a:xfrm>
          <a:prstGeom prst="rect">
            <a:avLst/>
          </a:prstGeom>
        </p:spPr>
      </p:pic>
      <p:sp>
        <p:nvSpPr>
          <p:cNvPr id="7" name="标题 56321">
            <a:extLst>
              <a:ext uri="{FF2B5EF4-FFF2-40B4-BE49-F238E27FC236}">
                <a16:creationId xmlns:a16="http://schemas.microsoft.com/office/drawing/2014/main" id="{6F1E1FAB-7C2E-5542-D118-A2CCB89712D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512" y="495097"/>
            <a:ext cx="6588224" cy="555626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5.4 </a:t>
            </a:r>
            <a:r>
              <a:rPr lang="zh-CN" altLang="en-US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简化计算步骤，减少运算次数</a:t>
            </a:r>
          </a:p>
        </p:txBody>
      </p:sp>
    </p:spTree>
    <p:extLst>
      <p:ext uri="{BB962C8B-B14F-4D97-AF65-F5344CB8AC3E}">
        <p14:creationId xmlns:p14="http://schemas.microsoft.com/office/powerpoint/2010/main" val="2206043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5B39A-3DE0-4C76-8006-8CED5BCD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620688"/>
            <a:ext cx="5953797" cy="576064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计算方法的主要任务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797948-5C40-4112-B48B-74E8C36FD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0" y="1700808"/>
            <a:ext cx="835016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0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5828090-43D0-A995-15BF-C99A64EE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88" y="1412776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98A5-1F54-4EC8-AE0D-6733A4C07F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79712" y="1700808"/>
            <a:ext cx="4608512" cy="576064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zh-CN" altLang="en-US" sz="16000" b="1" dirty="0">
                <a:latin typeface="仿宋" panose="02010609060101010101" pitchFamily="49" charset="-122"/>
                <a:ea typeface="仿宋" panose="02010609060101010101" pitchFamily="49" charset="-122"/>
              </a:rPr>
              <a:t>第一章 总结</a:t>
            </a:r>
            <a:endParaRPr lang="en-US" altLang="zh-CN" sz="1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B28846-C7DA-44BD-98AF-B7EA86C41592}"/>
              </a:ext>
            </a:extLst>
          </p:cNvPr>
          <p:cNvSpPr txBox="1"/>
          <p:nvPr/>
        </p:nvSpPr>
        <p:spPr>
          <a:xfrm>
            <a:off x="2879812" y="2420888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1.1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微积分回顾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1.2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二进制</a:t>
            </a:r>
            <a:endParaRPr lang="en-US" altLang="zh-CN" sz="3200" b="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1.3 </a:t>
            </a:r>
            <a:r>
              <a:rPr lang="zh-CN" altLang="en-US" sz="32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误差分析</a:t>
            </a:r>
            <a:endParaRPr lang="en-US" altLang="zh-CN" sz="32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5B053-5592-4853-3FED-A355B6095FFB}"/>
              </a:ext>
            </a:extLst>
          </p:cNvPr>
          <p:cNvSpPr txBox="1"/>
          <p:nvPr/>
        </p:nvSpPr>
        <p:spPr>
          <a:xfrm>
            <a:off x="474275" y="5517232"/>
            <a:ext cx="819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课下请用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把教材上例题的计算都算一下！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59812E-F6C9-A701-9C07-0815248E6B4A}"/>
              </a:ext>
            </a:extLst>
          </p:cNvPr>
          <p:cNvSpPr/>
          <p:nvPr/>
        </p:nvSpPr>
        <p:spPr>
          <a:xfrm>
            <a:off x="7701488" y="3131827"/>
            <a:ext cx="182880" cy="153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58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DCE-7AAA-41F5-92FC-244267FA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什么是计算方法</a:t>
            </a:r>
            <a:r>
              <a:rPr lang="en-US" altLang="zh-CN" sz="22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(Computational Methods)</a:t>
            </a:r>
            <a:r>
              <a:rPr lang="zh-CN" altLang="en-US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F81DE-DF41-4664-B166-8E63B1588C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6256" y="1044157"/>
            <a:ext cx="8731488" cy="3176931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  <a:spcBef>
                <a:spcPts val="0"/>
              </a:spcBef>
              <a:buClr>
                <a:srgbClr val="090A0B"/>
              </a:buClr>
            </a:pP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sz="28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或称</a:t>
            </a:r>
            <a:r>
              <a:rPr lang="zh-CN" altLang="en-US" sz="2800" b="1" u="sng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近似计算方法</a:t>
            </a:r>
            <a:r>
              <a:rPr lang="en-US" altLang="zh-CN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u="sng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及其相关理论的课程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相结合的一门学科</a:t>
            </a:r>
            <a:endParaRPr lang="en-US" altLang="zh-CN" sz="2500" dirty="0">
              <a:solidFill>
                <a:schemeClr val="tx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计算机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上开发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数值算法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数学问题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sz="2500" u="sng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近似解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pPr lvl="1">
              <a:lnSpc>
                <a:spcPts val="336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通常也简称为“</a:t>
            </a:r>
            <a:r>
              <a:rPr lang="zh-CN" altLang="en-US" sz="2500" b="1" dirty="0">
                <a:solidFill>
                  <a:srgbClr val="0000FF"/>
                </a:solidFill>
                <a:latin typeface="Heiti SC Medium" pitchFamily="2" charset="-128"/>
                <a:ea typeface="Heiti SC Medium" pitchFamily="2" charset="-128"/>
              </a:rPr>
              <a:t>数值方法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en-US" altLang="zh-CN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(Numerical Methods)</a:t>
            </a:r>
            <a:r>
              <a:rPr lang="zh-CN" altLang="en-US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、“数值分析”</a:t>
            </a:r>
            <a:r>
              <a:rPr lang="en-US" altLang="zh-CN" sz="2000" b="1" dirty="0">
                <a:solidFill>
                  <a:srgbClr val="990000"/>
                </a:solidFill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(Numerical Analysis)</a:t>
            </a:r>
            <a:endParaRPr lang="en-US" altLang="zh-CN" sz="2500" u="sng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F8506F-D66D-18F8-2825-C95F01DD6480}"/>
              </a:ext>
            </a:extLst>
          </p:cNvPr>
          <p:cNvSpPr txBox="1"/>
          <p:nvPr/>
        </p:nvSpPr>
        <p:spPr>
          <a:xfrm>
            <a:off x="490110" y="4437112"/>
            <a:ext cx="8163780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kumimoji="1" lang="zh-CN" altLang="en-US" sz="3200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计算方法主要研究</a:t>
            </a:r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如何求出数学问题的</a:t>
            </a:r>
            <a:r>
              <a:rPr lang="zh-CN" altLang="en-US" sz="3200" b="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近似解</a:t>
            </a:r>
            <a:r>
              <a:rPr lang="en-US" altLang="zh-CN" sz="3200" b="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3200" b="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数值解</a:t>
            </a:r>
            <a:r>
              <a:rPr lang="en-US" altLang="zh-CN" sz="3200" b="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en-US" altLang="zh-CN" sz="3200" b="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包括数值算法的</a:t>
            </a:r>
            <a:r>
              <a:rPr lang="zh-CN" altLang="en-US" sz="3200" b="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设计</a:t>
            </a:r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3200" b="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分析</a:t>
            </a:r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3200" b="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编程实现</a:t>
            </a:r>
            <a:r>
              <a:rPr lang="zh-CN" altLang="en-US" sz="3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096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C0818-7AEB-06F4-3A3A-64BEA68E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55" y="4438652"/>
            <a:ext cx="970116" cy="9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174" name="Group 1086">
            <a:extLst>
              <a:ext uri="{FF2B5EF4-FFF2-40B4-BE49-F238E27FC236}">
                <a16:creationId xmlns:a16="http://schemas.microsoft.com/office/drawing/2014/main" id="{4743B484-3F86-4830-892C-F116D790A8C0}"/>
              </a:ext>
            </a:extLst>
          </p:cNvPr>
          <p:cNvGrpSpPr>
            <a:grpSpLocks/>
          </p:cNvGrpSpPr>
          <p:nvPr/>
        </p:nvGrpSpPr>
        <p:grpSpPr bwMode="auto">
          <a:xfrm>
            <a:off x="6315457" y="4245322"/>
            <a:ext cx="1160709" cy="1703956"/>
            <a:chOff x="4701" y="1462"/>
            <a:chExt cx="803" cy="1356"/>
          </a:xfrm>
        </p:grpSpPr>
        <p:sp>
          <p:nvSpPr>
            <p:cNvPr id="90122" name="AutoShape 1034">
              <a:extLst>
                <a:ext uri="{FF2B5EF4-FFF2-40B4-BE49-F238E27FC236}">
                  <a16:creationId xmlns:a16="http://schemas.microsoft.com/office/drawing/2014/main" id="{38A87C2D-084F-4850-82B1-BD8EF7C33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49" y="1623"/>
              <a:ext cx="496" cy="174"/>
            </a:xfrm>
            <a:prstGeom prst="rightArrow">
              <a:avLst>
                <a:gd name="adj1" fmla="val 50000"/>
                <a:gd name="adj2" fmla="val 60361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90123" name="Oval 1035">
              <a:extLst>
                <a:ext uri="{FF2B5EF4-FFF2-40B4-BE49-F238E27FC236}">
                  <a16:creationId xmlns:a16="http://schemas.microsoft.com/office/drawing/2014/main" id="{47A8AD83-5E79-410E-AFD8-361C6D2E2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1983"/>
              <a:ext cx="803" cy="835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7254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CN" sz="2800" dirty="0">
                  <a:solidFill>
                    <a:srgbClr val="0000FF"/>
                  </a:solidFill>
                  <a:ea typeface="楷体_GB2312" pitchFamily="49" charset="-122"/>
                  <a:sym typeface="Symbol" panose="05050102010706020507" pitchFamily="18" charset="2"/>
                </a:rPr>
                <a:t>  </a:t>
              </a:r>
            </a:p>
            <a:p>
              <a:pPr algn="l"/>
              <a:r>
                <a:rPr lang="en-US" altLang="zh-CN" sz="2800" dirty="0">
                  <a:solidFill>
                    <a:srgbClr val="0000FF"/>
                  </a:solidFill>
                  <a:ea typeface="楷体_GB2312" pitchFamily="49" charset="-122"/>
                  <a:sym typeface="Symbol" panose="05050102010706020507" pitchFamily="18" charset="2"/>
                </a:rPr>
                <a:t>  </a:t>
              </a:r>
              <a:endParaRPr kumimoji="1" lang="zh-CN" altLang="en-US" sz="28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0124" name="Group 1036">
            <a:extLst>
              <a:ext uri="{FF2B5EF4-FFF2-40B4-BE49-F238E27FC236}">
                <a16:creationId xmlns:a16="http://schemas.microsoft.com/office/drawing/2014/main" id="{3A644B04-F3B1-47F2-9EA0-6CAF601B416F}"/>
              </a:ext>
            </a:extLst>
          </p:cNvPr>
          <p:cNvGrpSpPr>
            <a:grpSpLocks/>
          </p:cNvGrpSpPr>
          <p:nvPr/>
        </p:nvGrpSpPr>
        <p:grpSpPr bwMode="auto">
          <a:xfrm>
            <a:off x="3990534" y="4930146"/>
            <a:ext cx="2238453" cy="958850"/>
            <a:chOff x="2354" y="3170"/>
            <a:chExt cx="1390" cy="604"/>
          </a:xfrm>
        </p:grpSpPr>
        <p:sp>
          <p:nvSpPr>
            <p:cNvPr id="90125" name="Oval 1037">
              <a:extLst>
                <a:ext uri="{FF2B5EF4-FFF2-40B4-BE49-F238E27FC236}">
                  <a16:creationId xmlns:a16="http://schemas.microsoft.com/office/drawing/2014/main" id="{412E07B8-D0FE-45FA-A9E7-30374C8C16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54" y="3170"/>
              <a:ext cx="721" cy="60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84706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r>
                <a:rPr kumimoji="1" lang="zh-CN" altLang="en-US" sz="2400" b="1" dirty="0">
                  <a:solidFill>
                    <a:srgbClr val="0000FF"/>
                  </a:solidFill>
                </a:rPr>
                <a:t>计算机</a:t>
              </a:r>
              <a:endParaRPr kumimoji="1" lang="zh-CN" alt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90126" name="AutoShape 1038">
              <a:extLst>
                <a:ext uri="{FF2B5EF4-FFF2-40B4-BE49-F238E27FC236}">
                  <a16:creationId xmlns:a16="http://schemas.microsoft.com/office/drawing/2014/main" id="{07E5E21B-3E47-46FB-9B5B-11DFE5994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00" y="3402"/>
              <a:ext cx="744" cy="149"/>
            </a:xfrm>
            <a:prstGeom prst="rightArrow">
              <a:avLst>
                <a:gd name="adj1" fmla="val 50000"/>
                <a:gd name="adj2" fmla="val 125822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zh-CN" altLang="en-US"/>
            </a:p>
          </p:txBody>
        </p:sp>
      </p:grpSp>
      <p:grpSp>
        <p:nvGrpSpPr>
          <p:cNvPr id="90147" name="Group 1059">
            <a:extLst>
              <a:ext uri="{FF2B5EF4-FFF2-40B4-BE49-F238E27FC236}">
                <a16:creationId xmlns:a16="http://schemas.microsoft.com/office/drawing/2014/main" id="{EA2A0224-7560-4A67-AAB5-E2640AB26A81}"/>
              </a:ext>
            </a:extLst>
          </p:cNvPr>
          <p:cNvGrpSpPr>
            <a:grpSpLocks/>
          </p:cNvGrpSpPr>
          <p:nvPr/>
        </p:nvGrpSpPr>
        <p:grpSpPr bwMode="auto">
          <a:xfrm>
            <a:off x="5756270" y="3275756"/>
            <a:ext cx="2454539" cy="952086"/>
            <a:chOff x="1770" y="478"/>
            <a:chExt cx="1968" cy="816"/>
          </a:xfrm>
        </p:grpSpPr>
        <p:sp>
          <p:nvSpPr>
            <p:cNvPr id="90135" name="AutoShape 1047">
              <a:extLst>
                <a:ext uri="{FF2B5EF4-FFF2-40B4-BE49-F238E27FC236}">
                  <a16:creationId xmlns:a16="http://schemas.microsoft.com/office/drawing/2014/main" id="{AFA9E80C-CA12-4BBA-A513-CAAD9E89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" y="478"/>
              <a:ext cx="1968" cy="816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FFFFFF">
                    <a:gamma/>
                    <a:shade val="84706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8470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zh-CN" altLang="en-US"/>
            </a:p>
          </p:txBody>
        </p:sp>
        <p:sp>
          <p:nvSpPr>
            <p:cNvPr id="90136" name="Rectangle 1048">
              <a:extLst>
                <a:ext uri="{FF2B5EF4-FFF2-40B4-BE49-F238E27FC236}">
                  <a16:creationId xmlns:a16="http://schemas.microsoft.com/office/drawing/2014/main" id="{22793E78-7177-4B6C-9221-BB9DE2EB7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" y="573"/>
              <a:ext cx="1781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kumimoji="1" lang="zh-CN" altLang="en-US" sz="2400" b="1" dirty="0">
                  <a:solidFill>
                    <a:srgbClr val="0000FF"/>
                  </a:solidFill>
                  <a:latin typeface="楷体_GB2312" pitchFamily="49" charset="-122"/>
                </a:rPr>
                <a:t>设计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楷体_GB2312" pitchFamily="49" charset="-122"/>
                </a:rPr>
                <a:t>高效、可</a:t>
              </a:r>
            </a:p>
            <a:p>
              <a:r>
                <a:rPr kumimoji="1" lang="zh-CN" altLang="en-US" sz="2400" b="1" dirty="0">
                  <a:solidFill>
                    <a:srgbClr val="FF0000"/>
                  </a:solidFill>
                  <a:latin typeface="楷体_GB2312" pitchFamily="49" charset="-122"/>
                </a:rPr>
                <a:t>靠的</a:t>
              </a:r>
              <a:r>
                <a:rPr kumimoji="1" lang="zh-CN" altLang="en-US" sz="2400" dirty="0">
                  <a:solidFill>
                    <a:srgbClr val="0000FF"/>
                  </a:solidFill>
                  <a:latin typeface="楷体_GB2312" pitchFamily="49" charset="-122"/>
                </a:rPr>
                <a:t>计算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楷体_GB2312" pitchFamily="49" charset="-122"/>
                </a:rPr>
                <a:t>方法</a:t>
              </a:r>
              <a:endParaRPr kumimoji="1" lang="zh-CN" alt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0143" name="Group 1055">
            <a:extLst>
              <a:ext uri="{FF2B5EF4-FFF2-40B4-BE49-F238E27FC236}">
                <a16:creationId xmlns:a16="http://schemas.microsoft.com/office/drawing/2014/main" id="{5FB5173A-539F-4389-875A-1ADC65273177}"/>
              </a:ext>
            </a:extLst>
          </p:cNvPr>
          <p:cNvGrpSpPr>
            <a:grpSpLocks/>
          </p:cNvGrpSpPr>
          <p:nvPr/>
        </p:nvGrpSpPr>
        <p:grpSpPr bwMode="auto">
          <a:xfrm>
            <a:off x="6764466" y="2680484"/>
            <a:ext cx="1196490" cy="571335"/>
            <a:chOff x="3776" y="-116"/>
            <a:chExt cx="681" cy="458"/>
          </a:xfrm>
        </p:grpSpPr>
        <p:sp>
          <p:nvSpPr>
            <p:cNvPr id="90132" name="AutoShape 1044">
              <a:extLst>
                <a:ext uri="{FF2B5EF4-FFF2-40B4-BE49-F238E27FC236}">
                  <a16:creationId xmlns:a16="http://schemas.microsoft.com/office/drawing/2014/main" id="{32368B84-FFC6-4156-995D-FB63FC1652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618" y="42"/>
              <a:ext cx="458" cy="141"/>
            </a:xfrm>
            <a:prstGeom prst="rightArrow">
              <a:avLst>
                <a:gd name="adj1" fmla="val 50000"/>
                <a:gd name="adj2" fmla="val 94212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zh-CN" altLang="en-US" dirty="0"/>
            </a:p>
          </p:txBody>
        </p:sp>
        <p:sp>
          <p:nvSpPr>
            <p:cNvPr id="90142" name="Text Box 1054">
              <a:extLst>
                <a:ext uri="{FF2B5EF4-FFF2-40B4-BE49-F238E27FC236}">
                  <a16:creationId xmlns:a16="http://schemas.microsoft.com/office/drawing/2014/main" id="{AB93D17E-002D-4164-BB5D-44EA14AA7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" y="-110"/>
              <a:ext cx="57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>
                      <a:lumMod val="50000"/>
                    </a:schemeClr>
                  </a:solidFill>
                </a:rPr>
                <a:t>求解</a:t>
              </a:r>
              <a:endParaRPr lang="zh-CN" altLang="en-US" sz="28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90146" name="Group 1058">
            <a:extLst>
              <a:ext uri="{FF2B5EF4-FFF2-40B4-BE49-F238E27FC236}">
                <a16:creationId xmlns:a16="http://schemas.microsoft.com/office/drawing/2014/main" id="{51BC2662-B030-4308-A124-F08BFEFDF54A}"/>
              </a:ext>
            </a:extLst>
          </p:cNvPr>
          <p:cNvGrpSpPr>
            <a:grpSpLocks/>
          </p:cNvGrpSpPr>
          <p:nvPr/>
        </p:nvGrpSpPr>
        <p:grpSpPr bwMode="auto">
          <a:xfrm>
            <a:off x="1098854" y="4850565"/>
            <a:ext cx="2968808" cy="959407"/>
            <a:chOff x="370" y="1376"/>
            <a:chExt cx="2513" cy="724"/>
          </a:xfrm>
        </p:grpSpPr>
        <p:grpSp>
          <p:nvGrpSpPr>
            <p:cNvPr id="90127" name="Group 1039">
              <a:extLst>
                <a:ext uri="{FF2B5EF4-FFF2-40B4-BE49-F238E27FC236}">
                  <a16:creationId xmlns:a16="http://schemas.microsoft.com/office/drawing/2014/main" id="{EBBC4967-735F-4C80-B861-D2FB5EF13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" y="1376"/>
              <a:ext cx="2513" cy="724"/>
              <a:chOff x="370" y="3008"/>
              <a:chExt cx="2513" cy="675"/>
            </a:xfrm>
          </p:grpSpPr>
          <p:sp>
            <p:nvSpPr>
              <p:cNvPr id="90128" name="AutoShape 1040">
                <a:extLst>
                  <a:ext uri="{FF2B5EF4-FFF2-40B4-BE49-F238E27FC236}">
                    <a16:creationId xmlns:a16="http://schemas.microsoft.com/office/drawing/2014/main" id="{129A11DE-303E-45B7-818E-6EE1D874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" y="3008"/>
                <a:ext cx="983" cy="675"/>
              </a:xfrm>
              <a:prstGeom prst="bevel">
                <a:avLst>
                  <a:gd name="adj" fmla="val 12500"/>
                </a:avLst>
              </a:prstGeom>
              <a:gradFill rotWithShape="0">
                <a:gsLst>
                  <a:gs pos="0">
                    <a:srgbClr val="FFFFFF">
                      <a:gamma/>
                      <a:shade val="75686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75686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rIns="0" anchor="ctr"/>
              <a:lstStyle/>
              <a:p>
                <a:r>
                  <a:rPr kumimoji="1" lang="zh-CN" alt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近似</a:t>
                </a:r>
                <a:endParaRPr kumimoji="1" lang="en-US" altLang="zh-CN" sz="2400" b="1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kumimoji="1" lang="zh-CN" alt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结果</a:t>
                </a:r>
                <a:endParaRPr kumimoji="1" lang="zh-CN" altLang="en-US" sz="2800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129" name="AutoShape 1041">
                <a:extLst>
                  <a:ext uri="{FF2B5EF4-FFF2-40B4-BE49-F238E27FC236}">
                    <a16:creationId xmlns:a16="http://schemas.microsoft.com/office/drawing/2014/main" id="{04CD2F34-68EC-4BA5-AFE0-761855550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3313"/>
                <a:ext cx="1508" cy="176"/>
              </a:xfrm>
              <a:prstGeom prst="leftArrow">
                <a:avLst>
                  <a:gd name="adj1" fmla="val 50000"/>
                  <a:gd name="adj2" fmla="val 111111"/>
                </a:avLst>
              </a:prstGeom>
              <a:solidFill>
                <a:schemeClr val="hlink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rIns="0" anchor="ctr"/>
              <a:lstStyle/>
              <a:p>
                <a:endParaRPr lang="zh-CN" altLang="en-US"/>
              </a:p>
            </p:txBody>
          </p:sp>
        </p:grpSp>
        <p:sp>
          <p:nvSpPr>
            <p:cNvPr id="90145" name="Text Box 1057">
              <a:extLst>
                <a:ext uri="{FF2B5EF4-FFF2-40B4-BE49-F238E27FC236}">
                  <a16:creationId xmlns:a16="http://schemas.microsoft.com/office/drawing/2014/main" id="{670105E4-660D-41DD-B403-0FB4A3FD5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" y="1390"/>
              <a:ext cx="884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>
                      <a:lumMod val="50000"/>
                    </a:schemeClr>
                  </a:solidFill>
                </a:rPr>
                <a:t>输出</a:t>
              </a:r>
            </a:p>
          </p:txBody>
        </p:sp>
      </p:grpSp>
      <p:sp>
        <p:nvSpPr>
          <p:cNvPr id="90173" name="AutoShape 1085">
            <a:extLst>
              <a:ext uri="{FF2B5EF4-FFF2-40B4-BE49-F238E27FC236}">
                <a16:creationId xmlns:a16="http://schemas.microsoft.com/office/drawing/2014/main" id="{99D0FCDA-99D8-4ADC-9D8C-592086B58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11" y="2855540"/>
            <a:ext cx="1276472" cy="958850"/>
          </a:xfrm>
          <a:prstGeom prst="wedgeEllipseCallout">
            <a:avLst>
              <a:gd name="adj1" fmla="val 62715"/>
              <a:gd name="adj2" fmla="val 41596"/>
            </a:avLst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重点讨论</a:t>
            </a:r>
          </a:p>
        </p:txBody>
      </p:sp>
      <p:grpSp>
        <p:nvGrpSpPr>
          <p:cNvPr id="90176" name="Group 1088">
            <a:extLst>
              <a:ext uri="{FF2B5EF4-FFF2-40B4-BE49-F238E27FC236}">
                <a16:creationId xmlns:a16="http://schemas.microsoft.com/office/drawing/2014/main" id="{9D850D19-6351-4A61-B7A8-49AE6D531BDB}"/>
              </a:ext>
            </a:extLst>
          </p:cNvPr>
          <p:cNvGrpSpPr>
            <a:grpSpLocks/>
          </p:cNvGrpSpPr>
          <p:nvPr/>
        </p:nvGrpSpPr>
        <p:grpSpPr bwMode="auto">
          <a:xfrm>
            <a:off x="1043608" y="1669255"/>
            <a:ext cx="2089561" cy="1066800"/>
            <a:chOff x="3774" y="2918"/>
            <a:chExt cx="1530" cy="753"/>
          </a:xfrm>
        </p:grpSpPr>
        <p:sp>
          <p:nvSpPr>
            <p:cNvPr id="90177" name="Oval 1089">
              <a:extLst>
                <a:ext uri="{FF2B5EF4-FFF2-40B4-BE49-F238E27FC236}">
                  <a16:creationId xmlns:a16="http://schemas.microsoft.com/office/drawing/2014/main" id="{E8259866-D5D1-407C-A7BD-3BE7640B5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2918"/>
              <a:ext cx="888" cy="75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84706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r>
                <a:rPr kumimoji="1" lang="zh-CN" altLang="en-US" sz="2400" b="1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实际</a:t>
              </a:r>
            </a:p>
            <a:p>
              <a:r>
                <a:rPr kumimoji="1" lang="zh-CN" altLang="en-US" sz="2400" b="1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问题</a:t>
              </a:r>
              <a:endParaRPr kumimoji="1" lang="zh-CN" altLang="en-US" sz="2400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0178" name="AutoShape 1090">
              <a:extLst>
                <a:ext uri="{FF2B5EF4-FFF2-40B4-BE49-F238E27FC236}">
                  <a16:creationId xmlns:a16="http://schemas.microsoft.com/office/drawing/2014/main" id="{6BEC2FBA-4986-4AC5-B2AD-0DD26DF3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" y="3204"/>
              <a:ext cx="631" cy="176"/>
            </a:xfrm>
            <a:prstGeom prst="rightArrow">
              <a:avLst>
                <a:gd name="adj1" fmla="val 50000"/>
                <a:gd name="adj2" fmla="val 126563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zh-CN" altLang="en-US"/>
            </a:p>
          </p:txBody>
        </p:sp>
      </p:grpSp>
      <p:grpSp>
        <p:nvGrpSpPr>
          <p:cNvPr id="90179" name="Group 1091">
            <a:extLst>
              <a:ext uri="{FF2B5EF4-FFF2-40B4-BE49-F238E27FC236}">
                <a16:creationId xmlns:a16="http://schemas.microsoft.com/office/drawing/2014/main" id="{2DB90E4C-3DED-4844-AF40-9025850A9EAA}"/>
              </a:ext>
            </a:extLst>
          </p:cNvPr>
          <p:cNvGrpSpPr>
            <a:grpSpLocks/>
          </p:cNvGrpSpPr>
          <p:nvPr/>
        </p:nvGrpSpPr>
        <p:grpSpPr bwMode="auto">
          <a:xfrm>
            <a:off x="3160642" y="1730100"/>
            <a:ext cx="2313022" cy="971062"/>
            <a:chOff x="2160" y="2749"/>
            <a:chExt cx="1686" cy="467"/>
          </a:xfrm>
        </p:grpSpPr>
        <p:sp>
          <p:nvSpPr>
            <p:cNvPr id="90180" name="AutoShape 1092">
              <a:extLst>
                <a:ext uri="{FF2B5EF4-FFF2-40B4-BE49-F238E27FC236}">
                  <a16:creationId xmlns:a16="http://schemas.microsoft.com/office/drawing/2014/main" id="{282C80EE-6398-4124-A3E3-43A0A7E4F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49"/>
              <a:ext cx="1686" cy="467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FFFFFF">
                    <a:gamma/>
                    <a:shade val="84706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8470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zh-CN" altLang="en-US"/>
            </a:p>
          </p:txBody>
        </p:sp>
        <p:sp>
          <p:nvSpPr>
            <p:cNvPr id="90181" name="Rectangle 1093">
              <a:extLst>
                <a:ext uri="{FF2B5EF4-FFF2-40B4-BE49-F238E27FC236}">
                  <a16:creationId xmlns:a16="http://schemas.microsoft.com/office/drawing/2014/main" id="{9FEA473D-5D5F-489E-9100-48070CCE1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" y="2874"/>
              <a:ext cx="1648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tx1">
                      <a:lumMod val="50000"/>
                    </a:schemeClr>
                  </a:solidFill>
                  <a:latin typeface="楷体_GB2312" pitchFamily="49" charset="-122"/>
                </a:rPr>
                <a:t>建立</a:t>
              </a:r>
              <a:r>
                <a:rPr kumimoji="1" lang="zh-CN" altLang="en-US" sz="2400" b="1" u="sng" dirty="0">
                  <a:solidFill>
                    <a:schemeClr val="tx1">
                      <a:lumMod val="50000"/>
                    </a:schemeClr>
                  </a:solidFill>
                  <a:latin typeface="SimHei" panose="02010609060101010101" pitchFamily="49" charset="-122"/>
                </a:rPr>
                <a:t>数学模型</a:t>
              </a:r>
              <a:endParaRPr kumimoji="1" lang="zh-CN" altLang="en-US" sz="2400" u="sng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90182" name="Group 1094">
            <a:extLst>
              <a:ext uri="{FF2B5EF4-FFF2-40B4-BE49-F238E27FC236}">
                <a16:creationId xmlns:a16="http://schemas.microsoft.com/office/drawing/2014/main" id="{BDF1649C-5F02-4477-A0A5-971E3F7197F4}"/>
              </a:ext>
            </a:extLst>
          </p:cNvPr>
          <p:cNvGrpSpPr>
            <a:grpSpLocks/>
          </p:cNvGrpSpPr>
          <p:nvPr/>
        </p:nvGrpSpPr>
        <p:grpSpPr bwMode="auto">
          <a:xfrm>
            <a:off x="5485540" y="1594969"/>
            <a:ext cx="1999168" cy="1064748"/>
            <a:chOff x="3363" y="1569"/>
            <a:chExt cx="1218" cy="672"/>
          </a:xfrm>
        </p:grpSpPr>
        <p:sp>
          <p:nvSpPr>
            <p:cNvPr id="90183" name="Oval 1095">
              <a:extLst>
                <a:ext uri="{FF2B5EF4-FFF2-40B4-BE49-F238E27FC236}">
                  <a16:creationId xmlns:a16="http://schemas.microsoft.com/office/drawing/2014/main" id="{7DC866B4-A47B-41E4-9D07-001AC552B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1569"/>
              <a:ext cx="723" cy="67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gamma/>
                    <a:shade val="84706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r>
                <a:rPr kumimoji="1" lang="zh-CN" altLang="en-US" sz="2400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数值</a:t>
              </a:r>
              <a:endParaRPr kumimoji="1" lang="en-US" altLang="zh-CN" sz="24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r>
                <a:rPr kumimoji="1" lang="zh-CN" altLang="en-US" sz="2400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问题</a:t>
              </a:r>
              <a:endParaRPr kumimoji="1" lang="zh-CN" altLang="en-US" sz="2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0184" name="AutoShape 1096">
              <a:extLst>
                <a:ext uri="{FF2B5EF4-FFF2-40B4-BE49-F238E27FC236}">
                  <a16:creationId xmlns:a16="http://schemas.microsoft.com/office/drawing/2014/main" id="{B47C916F-7E9D-4115-B974-5120C128D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858"/>
              <a:ext cx="498" cy="171"/>
            </a:xfrm>
            <a:prstGeom prst="rightArrow">
              <a:avLst>
                <a:gd name="adj1" fmla="val 50000"/>
                <a:gd name="adj2" fmla="val 122500"/>
              </a:avLst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zh-CN" altLang="en-US" dirty="0"/>
            </a:p>
          </p:txBody>
        </p:sp>
      </p:grpSp>
      <p:sp>
        <p:nvSpPr>
          <p:cNvPr id="32" name="AutoShape 1041">
            <a:extLst>
              <a:ext uri="{FF2B5EF4-FFF2-40B4-BE49-F238E27FC236}">
                <a16:creationId xmlns:a16="http://schemas.microsoft.com/office/drawing/2014/main" id="{0B4B2E42-1089-40B7-BA2D-D3A3546305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047" y="3668618"/>
            <a:ext cx="2110036" cy="251246"/>
          </a:xfrm>
          <a:prstGeom prst="leftArrow">
            <a:avLst>
              <a:gd name="adj1" fmla="val 50000"/>
              <a:gd name="adj2" fmla="val 111111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E90C9B-DF47-41BF-AF2D-7671DF85DB2F}"/>
              </a:ext>
            </a:extLst>
          </p:cNvPr>
          <p:cNvSpPr txBox="1"/>
          <p:nvPr/>
        </p:nvSpPr>
        <p:spPr>
          <a:xfrm>
            <a:off x="1636723" y="3534107"/>
            <a:ext cx="1539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</a:rPr>
              <a:t>误差估计与控制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E5BBD4-8D3C-4C06-BF73-55E874883CEE}"/>
              </a:ext>
            </a:extLst>
          </p:cNvPr>
          <p:cNvSpPr txBox="1"/>
          <p:nvPr/>
        </p:nvSpPr>
        <p:spPr>
          <a:xfrm>
            <a:off x="6954771" y="4177427"/>
            <a:ext cx="101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程序实现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812CAA5-F5D5-0C0E-E7CA-8135ED01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/>
          <a:lstStyle/>
          <a:p>
            <a:pPr algn="l"/>
            <a:r>
              <a:rPr lang="zh-CN" altLang="en-US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计算方法问题的来源</a:t>
            </a: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4E54A0E7-20CA-E8A7-C666-C497F3DDBE98}"/>
              </a:ext>
            </a:extLst>
          </p:cNvPr>
          <p:cNvSpPr/>
          <p:nvPr/>
        </p:nvSpPr>
        <p:spPr>
          <a:xfrm>
            <a:off x="4770965" y="844170"/>
            <a:ext cx="2523816" cy="833694"/>
          </a:xfrm>
          <a:prstGeom prst="wedgeEllipseCallout">
            <a:avLst>
              <a:gd name="adj1" fmla="val -12044"/>
              <a:gd name="adj2" fmla="val 98275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“离散化”</a:t>
            </a:r>
          </a:p>
        </p:txBody>
      </p:sp>
      <p:sp>
        <p:nvSpPr>
          <p:cNvPr id="4" name="AutoShape 1090">
            <a:extLst>
              <a:ext uri="{FF2B5EF4-FFF2-40B4-BE49-F238E27FC236}">
                <a16:creationId xmlns:a16="http://schemas.microsoft.com/office/drawing/2014/main" id="{EB09F566-10B4-EB14-8A1A-9CF6417DC8B6}"/>
              </a:ext>
            </a:extLst>
          </p:cNvPr>
          <p:cNvSpPr>
            <a:spLocks noChangeArrowheads="1"/>
          </p:cNvSpPr>
          <p:nvPr/>
        </p:nvSpPr>
        <p:spPr bwMode="auto">
          <a:xfrm rot="2447375">
            <a:off x="464757" y="1401928"/>
            <a:ext cx="861773" cy="249345"/>
          </a:xfrm>
          <a:prstGeom prst="rightArrow">
            <a:avLst>
              <a:gd name="adj1" fmla="val 50000"/>
              <a:gd name="adj2" fmla="val 126563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5407B2-5A3E-A1F3-D882-B0C3E8D6C0C1}"/>
              </a:ext>
            </a:extLst>
          </p:cNvPr>
          <p:cNvSpPr/>
          <p:nvPr/>
        </p:nvSpPr>
        <p:spPr>
          <a:xfrm>
            <a:off x="1303321" y="1893619"/>
            <a:ext cx="675547" cy="6831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163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8" name="Text Box 1096">
            <a:extLst>
              <a:ext uri="{FF2B5EF4-FFF2-40B4-BE49-F238E27FC236}">
                <a16:creationId xmlns:a16="http://schemas.microsoft.com/office/drawing/2014/main" id="{106DECF6-6337-49AF-947B-D923CF43A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54" y="983815"/>
            <a:ext cx="881789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数值问题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spcBef>
                <a:spcPct val="50000"/>
              </a:spcBef>
              <a:buClr>
                <a:schemeClr val="tx1"/>
              </a:buClr>
            </a:pP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有限个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输入数据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问题的自变量、原始数据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有限个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输出数据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待求解数据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间</a:t>
            </a:r>
            <a:r>
              <a:rPr lang="zh-CN" altLang="en-US" sz="28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函数关系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的一个</a:t>
            </a: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明确无歧义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的描述</a:t>
            </a:r>
            <a:endParaRPr lang="zh-CN" altLang="en-US" sz="2400" b="1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9782" name="Group 1110">
            <a:extLst>
              <a:ext uri="{FF2B5EF4-FFF2-40B4-BE49-F238E27FC236}">
                <a16:creationId xmlns:a16="http://schemas.microsoft.com/office/drawing/2014/main" id="{7B346DAF-98E6-4036-A7C9-F369C35F9F52}"/>
              </a:ext>
            </a:extLst>
          </p:cNvPr>
          <p:cNvGrpSpPr>
            <a:grpSpLocks/>
          </p:cNvGrpSpPr>
          <p:nvPr/>
        </p:nvGrpSpPr>
        <p:grpSpPr bwMode="auto">
          <a:xfrm>
            <a:off x="163054" y="3350002"/>
            <a:ext cx="4275436" cy="2093393"/>
            <a:chOff x="144" y="2784"/>
            <a:chExt cx="2640" cy="1243"/>
          </a:xfrm>
        </p:grpSpPr>
        <p:sp>
          <p:nvSpPr>
            <p:cNvPr id="29783" name="Text Box 1111">
              <a:extLst>
                <a:ext uri="{FF2B5EF4-FFF2-40B4-BE49-F238E27FC236}">
                  <a16:creationId xmlns:a16="http://schemas.microsoft.com/office/drawing/2014/main" id="{A4C91E51-5DA1-4DEE-9D70-7C1B96D26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784"/>
              <a:ext cx="2640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</a:rPr>
                <a:t>例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</a:rPr>
                <a:t>：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一阶微分方程初值问题</a:t>
              </a:r>
            </a:p>
          </p:txBody>
        </p:sp>
        <p:graphicFrame>
          <p:nvGraphicFramePr>
            <p:cNvPr id="29784" name="Object 1112">
              <a:extLst>
                <a:ext uri="{FF2B5EF4-FFF2-40B4-BE49-F238E27FC236}">
                  <a16:creationId xmlns:a16="http://schemas.microsoft.com/office/drawing/2014/main" id="{EDCC1319-7309-42BB-B19F-705D002E4B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1004276"/>
                </p:ext>
              </p:extLst>
            </p:nvPr>
          </p:nvGraphicFramePr>
          <p:xfrm>
            <a:off x="485" y="3146"/>
            <a:ext cx="956" cy="8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09480" imgH="660240" progId="Equation.DSMT4">
                    <p:embed/>
                  </p:oleObj>
                </mc:Choice>
                <mc:Fallback>
                  <p:oleObj name="Equation" r:id="rId3" imgW="609480" imgH="660240" progId="Equation.DSMT4">
                    <p:embed/>
                    <p:pic>
                      <p:nvPicPr>
                        <p:cNvPr id="29784" name="Object 1112">
                          <a:extLst>
                            <a:ext uri="{FF2B5EF4-FFF2-40B4-BE49-F238E27FC236}">
                              <a16:creationId xmlns:a16="http://schemas.microsoft.com/office/drawing/2014/main" id="{EDCC1319-7309-42BB-B19F-705D002E4B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" y="3146"/>
                          <a:ext cx="956" cy="8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785" name="Group 1113">
            <a:extLst>
              <a:ext uri="{FF2B5EF4-FFF2-40B4-BE49-F238E27FC236}">
                <a16:creationId xmlns:a16="http://schemas.microsoft.com/office/drawing/2014/main" id="{6B2F0A12-EEC6-4535-85F1-42696CD87DBD}"/>
              </a:ext>
            </a:extLst>
          </p:cNvPr>
          <p:cNvGrpSpPr>
            <a:grpSpLocks/>
          </p:cNvGrpSpPr>
          <p:nvPr/>
        </p:nvGrpSpPr>
        <p:grpSpPr bwMode="auto">
          <a:xfrm>
            <a:off x="3635931" y="4006480"/>
            <a:ext cx="3459261" cy="695918"/>
            <a:chOff x="1181" y="3034"/>
            <a:chExt cx="2653" cy="292"/>
          </a:xfrm>
        </p:grpSpPr>
        <p:sp>
          <p:nvSpPr>
            <p:cNvPr id="29786" name="Rectangle 1114">
              <a:extLst>
                <a:ext uri="{FF2B5EF4-FFF2-40B4-BE49-F238E27FC236}">
                  <a16:creationId xmlns:a16="http://schemas.microsoft.com/office/drawing/2014/main" id="{84A8821D-76C3-4496-A7AA-E58942D90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034"/>
              <a:ext cx="2363" cy="278"/>
            </a:xfrm>
            <a:prstGeom prst="rect">
              <a:avLst/>
            </a:prstGeom>
            <a:solidFill>
              <a:srgbClr val="00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grpSp>
          <p:nvGrpSpPr>
            <p:cNvPr id="29787" name="Group 1115">
              <a:extLst>
                <a:ext uri="{FF2B5EF4-FFF2-40B4-BE49-F238E27FC236}">
                  <a16:creationId xmlns:a16="http://schemas.microsoft.com/office/drawing/2014/main" id="{C9038229-B754-4536-B6B6-FD57748757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3093"/>
              <a:ext cx="2514" cy="233"/>
              <a:chOff x="2477" y="3093"/>
              <a:chExt cx="2514" cy="233"/>
            </a:xfrm>
          </p:grpSpPr>
          <p:sp>
            <p:nvSpPr>
              <p:cNvPr id="29788" name="Text Box 1116">
                <a:extLst>
                  <a:ext uri="{FF2B5EF4-FFF2-40B4-BE49-F238E27FC236}">
                    <a16:creationId xmlns:a16="http://schemas.microsoft.com/office/drawing/2014/main" id="{93777A83-6EC2-4203-A27F-097A6EB539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7" y="3093"/>
                <a:ext cx="222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</a:rPr>
                  <a:t>求函数解析表达式</a:t>
                </a:r>
              </a:p>
            </p:txBody>
          </p:sp>
          <p:graphicFrame>
            <p:nvGraphicFramePr>
              <p:cNvPr id="29789" name="Object 1117">
                <a:extLst>
                  <a:ext uri="{FF2B5EF4-FFF2-40B4-BE49-F238E27FC236}">
                    <a16:creationId xmlns:a16="http://schemas.microsoft.com/office/drawing/2014/main" id="{E1B1E79A-3872-496B-A239-49BC2030F8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2208366"/>
                  </p:ext>
                </p:extLst>
              </p:nvPr>
            </p:nvGraphicFramePr>
            <p:xfrm>
              <a:off x="4335" y="3095"/>
              <a:ext cx="656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558720" imgH="203040" progId="Equation.DSMT4">
                      <p:embed/>
                    </p:oleObj>
                  </mc:Choice>
                  <mc:Fallback>
                    <p:oleObj name="Equation" r:id="rId5" imgW="558720" imgH="203040" progId="Equation.DSMT4">
                      <p:embed/>
                      <p:pic>
                        <p:nvPicPr>
                          <p:cNvPr id="29789" name="Object 1117">
                            <a:extLst>
                              <a:ext uri="{FF2B5EF4-FFF2-40B4-BE49-F238E27FC236}">
                                <a16:creationId xmlns:a16="http://schemas.microsoft.com/office/drawing/2014/main" id="{E1B1E79A-3872-496B-A239-49BC2030F88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5" y="3095"/>
                            <a:ext cx="656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9790" name="Group 1118">
            <a:extLst>
              <a:ext uri="{FF2B5EF4-FFF2-40B4-BE49-F238E27FC236}">
                <a16:creationId xmlns:a16="http://schemas.microsoft.com/office/drawing/2014/main" id="{26062BCC-2A8F-4FEE-BC13-551B589E3329}"/>
              </a:ext>
            </a:extLst>
          </p:cNvPr>
          <p:cNvGrpSpPr>
            <a:grpSpLocks/>
          </p:cNvGrpSpPr>
          <p:nvPr/>
        </p:nvGrpSpPr>
        <p:grpSpPr bwMode="auto">
          <a:xfrm>
            <a:off x="7167316" y="4134916"/>
            <a:ext cx="1652588" cy="369888"/>
            <a:chOff x="4189" y="3267"/>
            <a:chExt cx="1041" cy="233"/>
          </a:xfrm>
        </p:grpSpPr>
        <p:sp>
          <p:nvSpPr>
            <p:cNvPr id="29791" name="AutoShape 1119">
              <a:extLst>
                <a:ext uri="{FF2B5EF4-FFF2-40B4-BE49-F238E27FC236}">
                  <a16:creationId xmlns:a16="http://schemas.microsoft.com/office/drawing/2014/main" id="{EB206160-0A29-426D-911E-C99D44C51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331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2" name="Text Box 1120">
              <a:extLst>
                <a:ext uri="{FF2B5EF4-FFF2-40B4-BE49-F238E27FC236}">
                  <a16:creationId xmlns:a16="http://schemas.microsoft.com/office/drawing/2014/main" id="{14650BAF-35C2-486B-AC2C-9FE564F69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" y="3267"/>
              <a:ext cx="7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</a:rPr>
                <a:t>数</a:t>
              </a:r>
              <a:r>
                <a:rPr lang="zh-CN" altLang="en-US" b="1" dirty="0">
                  <a:solidFill>
                    <a:srgbClr val="0000FF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学</a:t>
              </a:r>
              <a:r>
                <a:rPr lang="zh-CN" altLang="en-US" b="1" dirty="0">
                  <a:solidFill>
                    <a:srgbClr val="FF0000"/>
                  </a:solidFill>
                </a:rPr>
                <a:t>问题</a:t>
              </a:r>
            </a:p>
          </p:txBody>
        </p:sp>
      </p:grpSp>
      <p:grpSp>
        <p:nvGrpSpPr>
          <p:cNvPr id="29793" name="Group 1121">
            <a:extLst>
              <a:ext uri="{FF2B5EF4-FFF2-40B4-BE49-F238E27FC236}">
                <a16:creationId xmlns:a16="http://schemas.microsoft.com/office/drawing/2014/main" id="{7520F0BD-7E81-46C7-AD26-F6A73D7C25B7}"/>
              </a:ext>
            </a:extLst>
          </p:cNvPr>
          <p:cNvGrpSpPr>
            <a:grpSpLocks/>
          </p:cNvGrpSpPr>
          <p:nvPr/>
        </p:nvGrpSpPr>
        <p:grpSpPr bwMode="auto">
          <a:xfrm>
            <a:off x="3734927" y="4772248"/>
            <a:ext cx="3505200" cy="889000"/>
            <a:chOff x="1824" y="3399"/>
            <a:chExt cx="2208" cy="560"/>
          </a:xfrm>
        </p:grpSpPr>
        <p:sp>
          <p:nvSpPr>
            <p:cNvPr id="29794" name="Rectangle 1122">
              <a:extLst>
                <a:ext uri="{FF2B5EF4-FFF2-40B4-BE49-F238E27FC236}">
                  <a16:creationId xmlns:a16="http://schemas.microsoft.com/office/drawing/2014/main" id="{29BC11C6-F4D8-4875-9676-23FDC5240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3412"/>
              <a:ext cx="1944" cy="547"/>
            </a:xfrm>
            <a:prstGeom prst="rect">
              <a:avLst/>
            </a:prstGeom>
            <a:solidFill>
              <a:srgbClr val="00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grpSp>
          <p:nvGrpSpPr>
            <p:cNvPr id="29795" name="Group 1123">
              <a:extLst>
                <a:ext uri="{FF2B5EF4-FFF2-40B4-BE49-F238E27FC236}">
                  <a16:creationId xmlns:a16="http://schemas.microsoft.com/office/drawing/2014/main" id="{E5339B3E-783A-42D9-87FC-C05B64773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3399"/>
              <a:ext cx="2208" cy="552"/>
              <a:chOff x="1776" y="3591"/>
              <a:chExt cx="2208" cy="552"/>
            </a:xfrm>
          </p:grpSpPr>
          <p:grpSp>
            <p:nvGrpSpPr>
              <p:cNvPr id="29796" name="Group 1124">
                <a:extLst>
                  <a:ext uri="{FF2B5EF4-FFF2-40B4-BE49-F238E27FC236}">
                    <a16:creationId xmlns:a16="http://schemas.microsoft.com/office/drawing/2014/main" id="{970AB2DC-C939-4A33-9323-A373F863D6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6" y="3591"/>
                <a:ext cx="2208" cy="242"/>
                <a:chOff x="1968" y="3783"/>
                <a:chExt cx="2208" cy="242"/>
              </a:xfrm>
            </p:grpSpPr>
            <p:sp>
              <p:nvSpPr>
                <p:cNvPr id="29797" name="Text Box 1125">
                  <a:extLst>
                    <a:ext uri="{FF2B5EF4-FFF2-40B4-BE49-F238E27FC236}">
                      <a16:creationId xmlns:a16="http://schemas.microsoft.com/office/drawing/2014/main" id="{19602A41-B26C-4BD1-A88C-088B4541C4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68" y="3792"/>
                  <a:ext cx="220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求函数                在某些点</a:t>
                  </a:r>
                </a:p>
              </p:txBody>
            </p:sp>
            <p:graphicFrame>
              <p:nvGraphicFramePr>
                <p:cNvPr id="29798" name="Object 1126">
                  <a:extLst>
                    <a:ext uri="{FF2B5EF4-FFF2-40B4-BE49-F238E27FC236}">
                      <a16:creationId xmlns:a16="http://schemas.microsoft.com/office/drawing/2014/main" id="{C72D0909-3469-4A28-89AC-DC4F3F3C96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78468613"/>
                    </p:ext>
                  </p:extLst>
                </p:nvPr>
              </p:nvGraphicFramePr>
              <p:xfrm>
                <a:off x="2652" y="3783"/>
                <a:ext cx="658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558720" imgH="203040" progId="Equation.DSMT4">
                        <p:embed/>
                      </p:oleObj>
                    </mc:Choice>
                    <mc:Fallback>
                      <p:oleObj name="Equation" r:id="rId7" imgW="558720" imgH="203040" progId="Equation.DSMT4">
                        <p:embed/>
                        <p:pic>
                          <p:nvPicPr>
                            <p:cNvPr id="29798" name="Object 1126">
                              <a:extLst>
                                <a:ext uri="{FF2B5EF4-FFF2-40B4-BE49-F238E27FC236}">
                                  <a16:creationId xmlns:a16="http://schemas.microsoft.com/office/drawing/2014/main" id="{C72D0909-3469-4A28-89AC-DC4F3F3C961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52" y="3783"/>
                              <a:ext cx="658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799" name="Group 1127">
                <a:extLst>
                  <a:ext uri="{FF2B5EF4-FFF2-40B4-BE49-F238E27FC236}">
                    <a16:creationId xmlns:a16="http://schemas.microsoft.com/office/drawing/2014/main" id="{060C7380-F864-4509-8ABA-E5522FA958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9" y="3823"/>
                <a:ext cx="1694" cy="320"/>
                <a:chOff x="2039" y="3823"/>
                <a:chExt cx="1694" cy="320"/>
              </a:xfrm>
            </p:grpSpPr>
            <p:graphicFrame>
              <p:nvGraphicFramePr>
                <p:cNvPr id="29800" name="Object 1128">
                  <a:extLst>
                    <a:ext uri="{FF2B5EF4-FFF2-40B4-BE49-F238E27FC236}">
                      <a16:creationId xmlns:a16="http://schemas.microsoft.com/office/drawing/2014/main" id="{DF821F44-9F6F-4F21-9167-30C0022511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19968059"/>
                    </p:ext>
                  </p:extLst>
                </p:nvPr>
              </p:nvGraphicFramePr>
              <p:xfrm>
                <a:off x="2039" y="3823"/>
                <a:ext cx="466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406080" imgH="279360" progId="Equation.DSMT4">
                        <p:embed/>
                      </p:oleObj>
                    </mc:Choice>
                    <mc:Fallback>
                      <p:oleObj name="Equation" r:id="rId9" imgW="406080" imgH="279360" progId="Equation.DSMT4">
                        <p:embed/>
                        <p:pic>
                          <p:nvPicPr>
                            <p:cNvPr id="29800" name="Object 1128">
                              <a:extLst>
                                <a:ext uri="{FF2B5EF4-FFF2-40B4-BE49-F238E27FC236}">
                                  <a16:creationId xmlns:a16="http://schemas.microsoft.com/office/drawing/2014/main" id="{DF821F44-9F6F-4F21-9167-30C00225115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39" y="3823"/>
                              <a:ext cx="466" cy="3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9801" name="Text Box 1129">
                  <a:extLst>
                    <a:ext uri="{FF2B5EF4-FFF2-40B4-BE49-F238E27FC236}">
                      <a16:creationId xmlns:a16="http://schemas.microsoft.com/office/drawing/2014/main" id="{A0C02CCD-5F95-4DC9-B863-C58D8A975C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72" y="3884"/>
                  <a:ext cx="146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bg2">
                          <a:lumMod val="10000"/>
                        </a:schemeClr>
                      </a:solidFill>
                    </a:rPr>
                    <a:t>处</a:t>
                  </a:r>
                  <a:r>
                    <a:rPr lang="zh-CN" altLang="en-US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的近似函数值</a:t>
                  </a:r>
                </a:p>
              </p:txBody>
            </p:sp>
          </p:grpSp>
        </p:grpSp>
      </p:grpSp>
      <p:grpSp>
        <p:nvGrpSpPr>
          <p:cNvPr id="29802" name="Group 1130">
            <a:extLst>
              <a:ext uri="{FF2B5EF4-FFF2-40B4-BE49-F238E27FC236}">
                <a16:creationId xmlns:a16="http://schemas.microsoft.com/office/drawing/2014/main" id="{0BF79C9B-59DD-4709-9067-BF26F1B64199}"/>
              </a:ext>
            </a:extLst>
          </p:cNvPr>
          <p:cNvGrpSpPr>
            <a:grpSpLocks/>
          </p:cNvGrpSpPr>
          <p:nvPr/>
        </p:nvGrpSpPr>
        <p:grpSpPr bwMode="auto">
          <a:xfrm>
            <a:off x="7186936" y="5052725"/>
            <a:ext cx="1704976" cy="369888"/>
            <a:chOff x="4206" y="3141"/>
            <a:chExt cx="1074" cy="233"/>
          </a:xfrm>
        </p:grpSpPr>
        <p:sp>
          <p:nvSpPr>
            <p:cNvPr id="29803" name="AutoShape 1131">
              <a:extLst>
                <a:ext uri="{FF2B5EF4-FFF2-40B4-BE49-F238E27FC236}">
                  <a16:creationId xmlns:a16="http://schemas.microsoft.com/office/drawing/2014/main" id="{D9355BB3-98D7-4151-8E77-1F4A5051A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318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29804" name="Text Box 1132">
              <a:extLst>
                <a:ext uri="{FF2B5EF4-FFF2-40B4-BE49-F238E27FC236}">
                  <a16:creationId xmlns:a16="http://schemas.microsoft.com/office/drawing/2014/main" id="{4BA0094A-3506-4EBD-A1EC-96B33C89B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0" y="3141"/>
              <a:ext cx="7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</a:rPr>
                <a:t>数</a:t>
              </a:r>
              <a:r>
                <a:rPr lang="zh-CN" altLang="en-US" b="1" dirty="0">
                  <a:solidFill>
                    <a:srgbClr val="0000FF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值</a:t>
              </a:r>
              <a:r>
                <a:rPr lang="zh-CN" altLang="en-US" b="1" dirty="0">
                  <a:solidFill>
                    <a:srgbClr val="FF0000"/>
                  </a:solidFill>
                </a:rPr>
                <a:t>问题</a:t>
              </a:r>
            </a:p>
          </p:txBody>
        </p:sp>
      </p:grpSp>
      <p:pic>
        <p:nvPicPr>
          <p:cNvPr id="29" name="Picture 1027" descr="AMCONFUS">
            <a:extLst>
              <a:ext uri="{FF2B5EF4-FFF2-40B4-BE49-F238E27FC236}">
                <a16:creationId xmlns:a16="http://schemas.microsoft.com/office/drawing/2014/main" id="{12E8326D-94CA-4DA5-8647-8EF9C0A6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26" y="4120060"/>
            <a:ext cx="884116" cy="13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2D63E4-D4CC-CBB1-B8AF-45BB6F74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68" y="273727"/>
            <a:ext cx="5863912" cy="571500"/>
          </a:xfrm>
        </p:spPr>
        <p:txBody>
          <a:bodyPr/>
          <a:lstStyle/>
          <a:p>
            <a:pPr algn="l"/>
            <a:r>
              <a:rPr lang="zh-CN" altLang="en-US" sz="3000" b="1" dirty="0">
                <a:solidFill>
                  <a:srgbClr val="990000"/>
                </a:solidFill>
                <a:latin typeface="Heiti SC Medium" pitchFamily="2" charset="-128"/>
                <a:ea typeface="Heiti SC Medium" pitchFamily="2" charset="-128"/>
              </a:rPr>
              <a:t>计算方法的研究对象</a:t>
            </a:r>
          </a:p>
        </p:txBody>
      </p:sp>
    </p:spTree>
    <p:extLst>
      <p:ext uri="{BB962C8B-B14F-4D97-AF65-F5344CB8AC3E}">
        <p14:creationId xmlns:p14="http://schemas.microsoft.com/office/powerpoint/2010/main" val="39245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11">
            <a:extLst>
              <a:ext uri="{FF2B5EF4-FFF2-40B4-BE49-F238E27FC236}">
                <a16:creationId xmlns:a16="http://schemas.microsoft.com/office/drawing/2014/main" id="{723B9134-040B-0649-7BC9-8DDC0F7A6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24744"/>
            <a:ext cx="40324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例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稳态热传导的数值模拟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C749E8-9682-F7E7-06ED-D30630B1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1917282"/>
            <a:ext cx="8964488" cy="3670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B95849-5183-9B84-8848-5176A82BD3BC}"/>
              </a:ext>
            </a:extLst>
          </p:cNvPr>
          <p:cNvSpPr txBox="1"/>
          <p:nvPr/>
        </p:nvSpPr>
        <p:spPr>
          <a:xfrm>
            <a:off x="179512" y="362872"/>
            <a:ext cx="4765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数值问题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337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5"/>
  <p:tag name="ORIGINALWIDTH" val="66"/>
  <p:tag name="LATEXADDIN" val="\documentclass{article}&#10;\usepackage{amsmath}&#10;\pagestyle{empty}&#10;\begin{document}&#10;&#10;&#10;$p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5"/>
  <p:tag name="ORIGINALWIDTH" val="66"/>
  <p:tag name="LATEXADDIN" val="\documentclass{article}&#10;\usepackage{amsmath}&#10;\pagestyle{empty}&#10;\begin{document}&#10;&#10;&#10;$p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5"/>
  <p:tag name="ORIGINALWIDTH" val="60"/>
  <p:tag name="LATEXADDIN" val="\documentclass{article}&#10;\usepackage{amsmath}&#10;\pagestyle{empty}&#10;\begin{document}&#10;&#10;&#10;$d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5"/>
  <p:tag name="ORIGINALWIDTH" val="60"/>
  <p:tag name="LATEXADDIN" val="\documentclass{article}&#10;\usepackage{amsmath}&#10;\pagestyle{empty}&#10;\begin{document}&#10;&#10;&#10;$d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31"/>
  <p:tag name="LATEXADDIN" val="\documentclass{article}&#10;\usepackage{amsmath}&#10;\pagestyle{empty}&#10;\begin{document}&#10;&#10;&#10;$\{r_n\}$&#10;&#10;\end{document}"/>
  <p:tag name="IGUANATEXSIZE" val="13.5"/>
  <p:tag name="IGUANATEXCURSOR" val="88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37.75"/>
  <p:tag name="LATEXADDIN" val="\documentclass{article}&#10;\usepackage{amsmath}&#10;\pagestyle{empty}&#10;\begin{document}&#10;&#10;&#10;$\{p_n\}$&#10;&#10;\end{document}"/>
  <p:tag name="IGUANATEXSIZE" val="13.5"/>
  <p:tag name="IGUANATEXCURSOR" val="8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31"/>
  <p:tag name="LATEXADDIN" val="\documentclass{article}&#10;\usepackage{amsmath}&#10;\pagestyle{empty}&#10;\begin{document}&#10;&#10;&#10;$\{q_n\}$&#10;&#10;\end{document}"/>
  <p:tag name="IGUANATEXSIZE" val="13.5"/>
  <p:tag name="IGUANATEXCURSOR" val="86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5"/>
  <p:tag name="ORIGINALWIDTH" val="111"/>
  <p:tag name="LATEXADDIN" val="\documentclass{article}&#10;\usepackage{amsmath}&#10;\pagestyle{empty}&#10;\begin{document}&#10;&#10;&#10;$p^*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5"/>
  <p:tag name="ORIGINALWIDTH" val="66"/>
  <p:tag name="LATEXADDIN" val="\documentclass{article}&#10;\usepackage{amsmath}&#10;\pagestyle{empty}&#10;\begin{document}&#10;&#10;&#10;$p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5"/>
  <p:tag name="ORIGINALWIDTH" val="111"/>
  <p:tag name="LATEXADDIN" val="\documentclass{article}&#10;\usepackage{amsmath}&#10;\pagestyle{empty}&#10;\begin{document}&#10;&#10;&#10;$p^*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5"/>
  <p:tag name="ORIGINALWIDTH" val="66"/>
  <p:tag name="LATEXADDIN" val="\documentclass{article}&#10;\usepackage{amsmath}&#10;\pagestyle{empty}&#10;\begin{document}&#10;&#10;&#10;$p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5"/>
  <p:tag name="ORIGINALWIDTH" val="111"/>
  <p:tag name="LATEXADDIN" val="\documentclass{article}&#10;\usepackage{amsmath}&#10;\pagestyle{empty}&#10;\begin{document}&#10;&#10;&#10;$p^*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5"/>
  <p:tag name="ORIGINALWIDTH" val="111"/>
  <p:tag name="LATEXADDIN" val="\documentclass{article}&#10;\usepackage{amsmath}&#10;\pagestyle{empty}&#10;\begin{document}&#10;&#10;&#10;$p^*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5"/>
  <p:tag name="ORIGINALWIDTH" val="111"/>
  <p:tag name="LATEXADDIN" val="\documentclass{article}&#10;\usepackage{amsmath}&#10;\pagestyle{empty}&#10;\begin{document}&#10;&#10;&#10;$p^*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5"/>
  <p:tag name="ORIGINALWIDTH" val="111"/>
  <p:tag name="LATEXADDIN" val="\documentclass{article}&#10;\usepackage{amsmath}&#10;\pagestyle{empty}&#10;\begin{document}&#10;&#10;&#10;$p^*$&#10;&#10;\end{document}"/>
  <p:tag name="IGUANATEXSIZE" val="28"/>
  <p:tag name="IGUANATEXCURSOR" val="84"/>
  <p:tag name="TRANSPARENCY" val="True"/>
  <p:tag name="FILENAME" val=""/>
  <p:tag name="LATEXENGINEID" val="0"/>
  <p:tag name="TEMPFOLDER" val="d:\Soft\charul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很不错的模版">
  <a:themeElements>
    <a:clrScheme name="自定义 7">
      <a:dk1>
        <a:srgbClr val="121618"/>
      </a:dk1>
      <a:lt1>
        <a:srgbClr val="FFFFFF"/>
      </a:lt1>
      <a:dk2>
        <a:srgbClr val="FFFFFF"/>
      </a:dk2>
      <a:lt2>
        <a:srgbClr val="D3D9DD"/>
      </a:lt2>
      <a:accent1>
        <a:srgbClr val="6C89DA"/>
      </a:accent1>
      <a:accent2>
        <a:srgbClr val="8FAFE9"/>
      </a:accent2>
      <a:accent3>
        <a:srgbClr val="FFFFFF"/>
      </a:accent3>
      <a:accent4>
        <a:srgbClr val="224272"/>
      </a:accent4>
      <a:accent5>
        <a:srgbClr val="BAC4EA"/>
      </a:accent5>
      <a:accent6>
        <a:srgbClr val="819ED3"/>
      </a:accent6>
      <a:hlink>
        <a:srgbClr val="57ABA3"/>
      </a:hlink>
      <a:folHlink>
        <a:srgbClr val="85819D"/>
      </a:folHlink>
    </a:clrScheme>
    <a:fontScheme name="自定义 1">
      <a:majorFont>
        <a:latin typeface="Times New Roman"/>
        <a:ea typeface="华文仿宋"/>
        <a:cs typeface=""/>
      </a:majorFont>
      <a:minorFont>
        <a:latin typeface="Times New Roman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1_很不错的模版 1">
        <a:dk1>
          <a:srgbClr val="384D68"/>
        </a:dk1>
        <a:lt1>
          <a:srgbClr val="FFFFFF"/>
        </a:lt1>
        <a:dk2>
          <a:srgbClr val="2B6185"/>
        </a:dk2>
        <a:lt2>
          <a:srgbClr val="D3D9DD"/>
        </a:lt2>
        <a:accent1>
          <a:srgbClr val="638AA1"/>
        </a:accent1>
        <a:accent2>
          <a:srgbClr val="8CA8B5"/>
        </a:accent2>
        <a:accent3>
          <a:srgbClr val="FFFFFF"/>
        </a:accent3>
        <a:accent4>
          <a:srgbClr val="2E4058"/>
        </a:accent4>
        <a:accent5>
          <a:srgbClr val="B7C4CD"/>
        </a:accent5>
        <a:accent6>
          <a:srgbClr val="7E98A4"/>
        </a:accent6>
        <a:hlink>
          <a:srgbClr val="6FA2E7"/>
        </a:hlink>
        <a:folHlink>
          <a:srgbClr val="B2A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2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BC93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很不错的模版 3">
        <a:dk1>
          <a:srgbClr val="2A4F86"/>
        </a:dk1>
        <a:lt1>
          <a:srgbClr val="FFFFFF"/>
        </a:lt1>
        <a:dk2>
          <a:srgbClr val="3E68D0"/>
        </a:dk2>
        <a:lt2>
          <a:srgbClr val="D3D9DD"/>
        </a:lt2>
        <a:accent1>
          <a:srgbClr val="6C89DA"/>
        </a:accent1>
        <a:accent2>
          <a:srgbClr val="8FAFE9"/>
        </a:accent2>
        <a:accent3>
          <a:srgbClr val="FFFFFF"/>
        </a:accent3>
        <a:accent4>
          <a:srgbClr val="224272"/>
        </a:accent4>
        <a:accent5>
          <a:srgbClr val="BAC4EA"/>
        </a:accent5>
        <a:accent6>
          <a:srgbClr val="819ED3"/>
        </a:accent6>
        <a:hlink>
          <a:srgbClr val="57ABA3"/>
        </a:hlink>
        <a:folHlink>
          <a:srgbClr val="85819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 smtClean="0">
            <a:solidFill>
              <a:schemeClr val="tx1">
                <a:lumMod val="95000"/>
                <a:lumOff val="5000"/>
              </a:schemeClr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很不错的模版</Template>
  <TotalTime>18626</TotalTime>
  <Words>3109</Words>
  <Application>Microsoft Office PowerPoint</Application>
  <PresentationFormat>全屏显示(4:3)</PresentationFormat>
  <Paragraphs>382</Paragraphs>
  <Slides>55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4" baseType="lpstr">
      <vt:lpstr>Heiti SC Medium</vt:lpstr>
      <vt:lpstr>KaiTi</vt:lpstr>
      <vt:lpstr>仿宋</vt:lpstr>
      <vt:lpstr>SimHei</vt:lpstr>
      <vt:lpstr>SimHei</vt:lpstr>
      <vt:lpstr>华文仿宋</vt:lpstr>
      <vt:lpstr>华文中宋</vt:lpstr>
      <vt:lpstr>楷体_GB2312</vt:lpstr>
      <vt:lpstr>Arial</vt:lpstr>
      <vt:lpstr>Calibri</vt:lpstr>
      <vt:lpstr>Monotype Corsiva</vt:lpstr>
      <vt:lpstr>Tahoma</vt:lpstr>
      <vt:lpstr>Times New Roman</vt:lpstr>
      <vt:lpstr>Tw Cen MT</vt:lpstr>
      <vt:lpstr>Verdana</vt:lpstr>
      <vt:lpstr>Wingdings</vt:lpstr>
      <vt:lpstr>1_很不错的模版</vt:lpstr>
      <vt:lpstr>Office 主题​​</vt:lpstr>
      <vt:lpstr>Equation</vt:lpstr>
      <vt:lpstr>Computational Methods </vt:lpstr>
      <vt:lpstr>什么是计算方法(Computational Methods)？</vt:lpstr>
      <vt:lpstr>什么是计算方法(Computational Methods)？</vt:lpstr>
      <vt:lpstr>什么是计算方法(Computational Methods)？</vt:lpstr>
      <vt:lpstr>什么是计算方法(Computational Methods)？</vt:lpstr>
      <vt:lpstr>什么是计算方法(Computational Methods)？</vt:lpstr>
      <vt:lpstr>计算方法问题的来源</vt:lpstr>
      <vt:lpstr>计算方法的研究对象</vt:lpstr>
      <vt:lpstr>PowerPoint 演示文稿</vt:lpstr>
      <vt:lpstr>计算方法的相关应用</vt:lpstr>
      <vt:lpstr>PowerPoint 演示文稿</vt:lpstr>
      <vt:lpstr>PowerPoint 演示文稿</vt:lpstr>
      <vt:lpstr>课程所需基础</vt:lpstr>
      <vt:lpstr>编程工具:MATLAB/Octave</vt:lpstr>
      <vt:lpstr>PowerPoint 演示文稿</vt:lpstr>
      <vt:lpstr>本课程的主要内容</vt:lpstr>
      <vt:lpstr>教材与参考资料</vt:lpstr>
      <vt:lpstr>教材与参考资料</vt:lpstr>
      <vt:lpstr>PowerPoint 演示文稿</vt:lpstr>
      <vt:lpstr>1.1 微积分回顾</vt:lpstr>
      <vt:lpstr>（2）十进制分数与二进制之间的转换</vt:lpstr>
      <vt:lpstr>PowerPoint 演示文稿</vt:lpstr>
      <vt:lpstr>1.3. 误差分析 </vt:lpstr>
      <vt:lpstr>1.3. 误差分析 </vt:lpstr>
      <vt:lpstr>（2）绝对误差和相对误差</vt:lpstr>
      <vt:lpstr>（2）绝对误差和相对误差</vt:lpstr>
      <vt:lpstr>(3) 有效数字</vt:lpstr>
      <vt:lpstr>(3) 有效数字</vt:lpstr>
      <vt:lpstr>(3) 有效数字</vt:lpstr>
      <vt:lpstr>(3) 有效数字</vt:lpstr>
      <vt:lpstr>(3) 有效数字 ：为了给出一种近似数，使其既能表示大小，                                 又能表示精度，就要用到有效数字的概念。</vt:lpstr>
      <vt:lpstr>（4）误差分析</vt:lpstr>
      <vt:lpstr>（4）误差分析</vt:lpstr>
      <vt:lpstr>（4）误差分析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（5）减少运算误差的原则</vt:lpstr>
      <vt:lpstr>PowerPoint 演示文稿</vt:lpstr>
      <vt:lpstr>5.1 要避免相近两数相减——有效数字会有损失</vt:lpstr>
      <vt:lpstr>5.1 要避免相近两数相减——有效数字会有损失</vt:lpstr>
      <vt:lpstr>5.1 要避免相近两数相减——有效数字会有损失</vt:lpstr>
      <vt:lpstr>5.1 要避免相近两数相减——有效数字会有损失</vt:lpstr>
      <vt:lpstr>PowerPoint 演示文稿</vt:lpstr>
      <vt:lpstr>5.2 要防止“大数吃掉小数”</vt:lpstr>
      <vt:lpstr>PowerPoint 演示文稿</vt:lpstr>
      <vt:lpstr>5.2 要防止“大数吃掉小数”</vt:lpstr>
      <vt:lpstr>5.3 绝对值太小的数不宜做除数</vt:lpstr>
      <vt:lpstr>5.4 简化计算步骤，减少运算次数</vt:lpstr>
      <vt:lpstr>5.4 简化计算步骤，减少运算次数</vt:lpstr>
      <vt:lpstr>5.4 简化计算步骤，减少运算次数</vt:lpstr>
      <vt:lpstr>计算方法的主要任务</vt:lpstr>
      <vt:lpstr>PowerPoint 演示文稿</vt:lpstr>
    </vt:vector>
  </TitlesOfParts>
  <Company>DEMI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Leo</dc:creator>
  <cp:lastModifiedBy>勇 刘</cp:lastModifiedBy>
  <cp:revision>1884</cp:revision>
  <dcterms:created xsi:type="dcterms:W3CDTF">2008-11-26T09:45:55Z</dcterms:created>
  <dcterms:modified xsi:type="dcterms:W3CDTF">2023-12-02T16:20:01Z</dcterms:modified>
</cp:coreProperties>
</file>